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8"/>
  </p:notesMasterIdLst>
  <p:sldIdLst>
    <p:sldId id="256" r:id="rId3"/>
    <p:sldId id="257" r:id="rId4"/>
    <p:sldId id="258" r:id="rId5"/>
    <p:sldId id="259" r:id="rId6"/>
    <p:sldId id="379" r:id="rId7"/>
    <p:sldId id="345" r:id="rId8"/>
    <p:sldId id="358" r:id="rId9"/>
    <p:sldId id="359" r:id="rId10"/>
    <p:sldId id="360" r:id="rId11"/>
    <p:sldId id="361" r:id="rId12"/>
    <p:sldId id="387" r:id="rId13"/>
    <p:sldId id="397" r:id="rId14"/>
    <p:sldId id="400" r:id="rId15"/>
    <p:sldId id="401" r:id="rId16"/>
    <p:sldId id="402" r:id="rId17"/>
    <p:sldId id="362" r:id="rId18"/>
    <p:sldId id="398" r:id="rId19"/>
    <p:sldId id="380" r:id="rId20"/>
    <p:sldId id="382" r:id="rId21"/>
    <p:sldId id="383" r:id="rId22"/>
    <p:sldId id="399" r:id="rId23"/>
    <p:sldId id="371" r:id="rId24"/>
    <p:sldId id="396" r:id="rId25"/>
    <p:sldId id="260" r:id="rId26"/>
    <p:sldId id="349" r:id="rId27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5ED67361-56CE-4CC6-A4C4-48BE2FEE395D}">
          <p14:sldIdLst>
            <p14:sldId id="256"/>
            <p14:sldId id="257"/>
            <p14:sldId id="258"/>
            <p14:sldId id="259"/>
            <p14:sldId id="379"/>
            <p14:sldId id="345"/>
            <p14:sldId id="358"/>
            <p14:sldId id="359"/>
            <p14:sldId id="360"/>
            <p14:sldId id="361"/>
            <p14:sldId id="387"/>
            <p14:sldId id="397"/>
            <p14:sldId id="400"/>
            <p14:sldId id="401"/>
            <p14:sldId id="402"/>
            <p14:sldId id="362"/>
            <p14:sldId id="398"/>
            <p14:sldId id="380"/>
            <p14:sldId id="382"/>
            <p14:sldId id="383"/>
            <p14:sldId id="399"/>
            <p14:sldId id="371"/>
            <p14:sldId id="396"/>
            <p14:sldId id="260"/>
            <p14:sldId id="34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73" autoAdjust="0"/>
    <p:restoredTop sz="86642" autoAdjust="0"/>
  </p:normalViewPr>
  <p:slideViewPr>
    <p:cSldViewPr showGuides="1">
      <p:cViewPr varScale="1">
        <p:scale>
          <a:sx n="112" d="100"/>
          <a:sy n="112" d="100"/>
        </p:scale>
        <p:origin x="360" y="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1" Type="http://schemas.openxmlformats.org/officeDocument/2006/relationships/tableStyles" Target="tableStyles.xml"/><Relationship Id="rId30" Type="http://schemas.openxmlformats.org/officeDocument/2006/relationships/viewProps" Target="viewProps.xml"/><Relationship Id="rId3" Type="http://schemas.openxmlformats.org/officeDocument/2006/relationships/slide" Target="slides/slide1.xml"/><Relationship Id="rId29" Type="http://schemas.openxmlformats.org/officeDocument/2006/relationships/presProps" Target="presProps.xml"/><Relationship Id="rId28" Type="http://schemas.openxmlformats.org/officeDocument/2006/relationships/notesMaster" Target="notesMasters/notesMaster1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9935F1-B4FD-4A85-B319-2593201C919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45C3EB-D7E0-4C7E-B12B-6B6BB06A90A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标题幻灯片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3" name="圆角矩形 12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副标题 8"/>
          <p:cNvSpPr>
            <a:spLocks noGrp="1"/>
          </p:cNvSpPr>
          <p:nvPr>
            <p:ph type="subTitle" idx="1"/>
          </p:nvPr>
        </p:nvSpPr>
        <p:spPr>
          <a:xfrm>
            <a:off x="1295400" y="3200400"/>
            <a:ext cx="6400800" cy="1600200"/>
          </a:xfrm>
        </p:spPr>
        <p:txBody>
          <a:bodyPr/>
          <a:lstStyle>
            <a:lvl1pPr marL="0" indent="0" algn="ctr">
              <a:buNone/>
              <a:defRPr sz="26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zh-CN" altLang="en-US"/>
              <a:t>单击此处编辑母版副标题样式</a:t>
            </a:r>
            <a:endParaRPr kumimoji="0" lang="en-US"/>
          </a:p>
        </p:txBody>
      </p:sp>
      <p:sp>
        <p:nvSpPr>
          <p:cNvPr id="28" name="日期占位符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9" name="灯片编号占位符 28"/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>
            <a:noAutofit/>
          </a:bodyPr>
          <a:lstStyle>
            <a:lvl1pPr>
              <a:defRPr sz="1400">
                <a:solidFill>
                  <a:srgbClr val="FFFFFF"/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62931" y="1449303"/>
            <a:ext cx="9021537" cy="1527349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矩形 9"/>
          <p:cNvSpPr/>
          <p:nvPr/>
        </p:nvSpPr>
        <p:spPr>
          <a:xfrm>
            <a:off x="62931" y="1396720"/>
            <a:ext cx="9021537" cy="120580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矩形 10"/>
          <p:cNvSpPr/>
          <p:nvPr/>
        </p:nvSpPr>
        <p:spPr>
          <a:xfrm>
            <a:off x="62931" y="2976649"/>
            <a:ext cx="9021537" cy="110532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标题 7"/>
          <p:cNvSpPr>
            <a:spLocks noGrp="1"/>
          </p:cNvSpPr>
          <p:nvPr>
            <p:ph type="ctrTitle"/>
          </p:nvPr>
        </p:nvSpPr>
        <p:spPr>
          <a:xfrm>
            <a:off x="457200" y="1505930"/>
            <a:ext cx="8229600" cy="1470025"/>
          </a:xfrm>
        </p:spPr>
        <p:txBody>
          <a:bodyPr anchor="ctr"/>
          <a:lstStyle>
            <a:lvl1pPr algn="ctr">
              <a:defRPr lang="en-US" dirty="0">
                <a:solidFill>
                  <a:srgbClr val="FFFFFF"/>
                </a:solidFill>
              </a:defRPr>
            </a:lvl1pPr>
          </a:lstStyle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zh-CN" altLang="en-US"/>
              <a:t>单击此处编辑母版文本样式</a:t>
            </a:r>
            <a:endParaRPr lang="zh-CN" altLang="en-US"/>
          </a:p>
          <a:p>
            <a:pPr lvl="1" eaLnBrk="1" latinLnBrk="0" hangingPunct="1"/>
            <a:r>
              <a:rPr lang="zh-CN" altLang="en-US"/>
              <a:t>第二级</a:t>
            </a:r>
            <a:endParaRPr lang="zh-CN" altLang="en-US"/>
          </a:p>
          <a:p>
            <a:pPr lvl="2" eaLnBrk="1" latinLnBrk="0" hangingPunct="1"/>
            <a:r>
              <a:rPr lang="zh-CN" altLang="en-US"/>
              <a:t>第三级</a:t>
            </a:r>
            <a:endParaRPr lang="zh-CN" altLang="en-US"/>
          </a:p>
          <a:p>
            <a:pPr lvl="3" eaLnBrk="1" latinLnBrk="0" hangingPunct="1"/>
            <a:r>
              <a:rPr lang="zh-CN" altLang="en-US"/>
              <a:t>第四级</a:t>
            </a:r>
            <a:endParaRPr lang="zh-CN" altLang="en-US"/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41"/>
            <a:ext cx="2011680" cy="5851525"/>
          </a:xfrm>
        </p:spPr>
        <p:txBody>
          <a:bodyPr vert="eaVert"/>
          <a:lstStyle/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914400" y="274640"/>
            <a:ext cx="5562600" cy="5851525"/>
          </a:xfrm>
        </p:spPr>
        <p:txBody>
          <a:bodyPr vert="eaVert"/>
          <a:lstStyle/>
          <a:p>
            <a:pPr lvl="0" eaLnBrk="1" latinLnBrk="0" hangingPunct="1"/>
            <a:r>
              <a:rPr lang="zh-CN" altLang="en-US"/>
              <a:t>单击此处编辑母版文本样式</a:t>
            </a:r>
            <a:endParaRPr lang="zh-CN" altLang="en-US"/>
          </a:p>
          <a:p>
            <a:pPr lvl="1" eaLnBrk="1" latinLnBrk="0" hangingPunct="1"/>
            <a:r>
              <a:rPr lang="zh-CN" altLang="en-US"/>
              <a:t>第二级</a:t>
            </a:r>
            <a:endParaRPr lang="zh-CN" altLang="en-US"/>
          </a:p>
          <a:p>
            <a:pPr lvl="2" eaLnBrk="1" latinLnBrk="0" hangingPunct="1"/>
            <a:r>
              <a:rPr lang="zh-CN" altLang="en-US"/>
              <a:t>第三级</a:t>
            </a:r>
            <a:endParaRPr lang="zh-CN" altLang="en-US"/>
          </a:p>
          <a:p>
            <a:pPr lvl="3" eaLnBrk="1" latinLnBrk="0" hangingPunct="1"/>
            <a:r>
              <a:rPr lang="zh-CN" altLang="en-US"/>
              <a:t>第四级</a:t>
            </a:r>
            <a:endParaRPr lang="zh-CN" altLang="en-US"/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  <p:sp>
        <p:nvSpPr>
          <p:cNvPr id="8" name="内容占位符 7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7772400" cy="4572000"/>
          </a:xfrm>
        </p:spPr>
        <p:txBody>
          <a:bodyPr vert="horz"/>
          <a:lstStyle/>
          <a:p>
            <a:pPr lvl="0" eaLnBrk="1" latinLnBrk="0" hangingPunct="1"/>
            <a:r>
              <a:rPr lang="zh-CN" altLang="en-US"/>
              <a:t>单击此处编辑母版文本样式</a:t>
            </a:r>
            <a:endParaRPr lang="zh-CN" altLang="en-US"/>
          </a:p>
          <a:p>
            <a:pPr lvl="1" eaLnBrk="1" latinLnBrk="0" hangingPunct="1"/>
            <a:r>
              <a:rPr lang="zh-CN" altLang="en-US"/>
              <a:t>第二级</a:t>
            </a:r>
            <a:endParaRPr lang="zh-CN" altLang="en-US"/>
          </a:p>
          <a:p>
            <a:pPr lvl="2" eaLnBrk="1" latinLnBrk="0" hangingPunct="1"/>
            <a:r>
              <a:rPr lang="zh-CN" altLang="en-US"/>
              <a:t>第三级</a:t>
            </a:r>
            <a:endParaRPr lang="zh-CN" altLang="en-US"/>
          </a:p>
          <a:p>
            <a:pPr lvl="3" eaLnBrk="1" latinLnBrk="0" hangingPunct="1"/>
            <a:r>
              <a:rPr lang="zh-CN" altLang="en-US"/>
              <a:t>第四级</a:t>
            </a:r>
            <a:endParaRPr lang="zh-CN" altLang="en-US"/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 showMasterSp="0">
  <p:cSld name="节标题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0" name="圆角矩形 9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3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952500"/>
            <a:ext cx="7772400" cy="1362075"/>
          </a:xfrm>
        </p:spPr>
        <p:txBody>
          <a:bodyPr anchor="b" anchorCtr="0"/>
          <a:lstStyle>
            <a:lvl1pPr algn="l">
              <a:buNone/>
              <a:defRPr sz="4000" b="0" cap="none"/>
            </a:lvl1pPr>
          </a:lstStyle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547938"/>
            <a:ext cx="7772400" cy="1338262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zh-CN" altLang="en-US"/>
              <a:t>单击此处编辑母版文本样式</a:t>
            </a:r>
            <a:endParaRPr kumimoji="0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800100" y="6172200"/>
            <a:ext cx="4000500" cy="4572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 flipV="1">
            <a:off x="69412" y="2376830"/>
            <a:ext cx="9013515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矩形 7"/>
          <p:cNvSpPr/>
          <p:nvPr/>
        </p:nvSpPr>
        <p:spPr>
          <a:xfrm>
            <a:off x="69146" y="2341475"/>
            <a:ext cx="9013781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矩形 8"/>
          <p:cNvSpPr/>
          <p:nvPr/>
        </p:nvSpPr>
        <p:spPr>
          <a:xfrm>
            <a:off x="68306" y="2468880"/>
            <a:ext cx="9014621" cy="45720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  <p:sp>
        <p:nvSpPr>
          <p:cNvPr id="9" name="内容占位符 8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zh-CN" altLang="en-US"/>
              <a:t>单击此处编辑母版文本样式</a:t>
            </a:r>
            <a:endParaRPr lang="zh-CN" altLang="en-US"/>
          </a:p>
          <a:p>
            <a:pPr lvl="1" eaLnBrk="1" latinLnBrk="0" hangingPunct="1"/>
            <a:r>
              <a:rPr lang="zh-CN" altLang="en-US"/>
              <a:t>第二级</a:t>
            </a:r>
            <a:endParaRPr lang="zh-CN" altLang="en-US"/>
          </a:p>
          <a:p>
            <a:pPr lvl="2" eaLnBrk="1" latinLnBrk="0" hangingPunct="1"/>
            <a:r>
              <a:rPr lang="zh-CN" altLang="en-US"/>
              <a:t>第三级</a:t>
            </a:r>
            <a:endParaRPr lang="zh-CN" altLang="en-US"/>
          </a:p>
          <a:p>
            <a:pPr lvl="3" eaLnBrk="1" latinLnBrk="0" hangingPunct="1"/>
            <a:r>
              <a:rPr lang="zh-CN" altLang="en-US"/>
              <a:t>第四级</a:t>
            </a:r>
            <a:endParaRPr lang="zh-CN" altLang="en-US"/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  <p:sp>
        <p:nvSpPr>
          <p:cNvPr id="11" name="内容占位符 10"/>
          <p:cNvSpPr>
            <a:spLocks noGrp="1"/>
          </p:cNvSpPr>
          <p:nvPr>
            <p:ph sz="quarter" idx="2"/>
          </p:nvPr>
        </p:nvSpPr>
        <p:spPr>
          <a:xfrm>
            <a:off x="493395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zh-CN" altLang="en-US"/>
              <a:t>单击此处编辑母版文本样式</a:t>
            </a:r>
            <a:endParaRPr lang="zh-CN" altLang="en-US"/>
          </a:p>
          <a:p>
            <a:pPr lvl="1" eaLnBrk="1" latinLnBrk="0" hangingPunct="1"/>
            <a:r>
              <a:rPr lang="zh-CN" altLang="en-US"/>
              <a:t>第二级</a:t>
            </a:r>
            <a:endParaRPr lang="zh-CN" altLang="en-US"/>
          </a:p>
          <a:p>
            <a:pPr lvl="2" eaLnBrk="1" latinLnBrk="0" hangingPunct="1"/>
            <a:r>
              <a:rPr lang="zh-CN" altLang="en-US"/>
              <a:t>第三级</a:t>
            </a:r>
            <a:endParaRPr lang="zh-CN" altLang="en-US"/>
          </a:p>
          <a:p>
            <a:pPr lvl="3" eaLnBrk="1" latinLnBrk="0" hangingPunct="1"/>
            <a:r>
              <a:rPr lang="zh-CN" altLang="en-US"/>
              <a:t>第四级</a:t>
            </a:r>
            <a:endParaRPr lang="zh-CN" altLang="en-US"/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>
              <a:defRPr/>
            </a:lvl1pPr>
          </a:lstStyle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zh-CN" altLang="en-US"/>
              <a:t>单击此处编辑母版文本样式</a:t>
            </a:r>
            <a:endParaRPr kumimoji="0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3"/>
          </p:nvPr>
        </p:nvSpPr>
        <p:spPr>
          <a:xfrm>
            <a:off x="49530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zh-CN" altLang="en-US"/>
              <a:t>单击此处编辑母版文本样式</a:t>
            </a:r>
            <a:endParaRPr kumimoji="0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  <p:sp>
        <p:nvSpPr>
          <p:cNvPr id="11" name="内容占位符 10"/>
          <p:cNvSpPr>
            <a:spLocks noGrp="1"/>
          </p:cNvSpPr>
          <p:nvPr>
            <p:ph sz="half" idx="2"/>
          </p:nvPr>
        </p:nvSpPr>
        <p:spPr>
          <a:xfrm>
            <a:off x="9144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zh-CN" altLang="en-US"/>
              <a:t>单击此处编辑母版文本样式</a:t>
            </a:r>
            <a:endParaRPr lang="zh-CN" altLang="en-US"/>
          </a:p>
          <a:p>
            <a:pPr lvl="1" eaLnBrk="1" latinLnBrk="0" hangingPunct="1"/>
            <a:r>
              <a:rPr lang="zh-CN" altLang="en-US"/>
              <a:t>第二级</a:t>
            </a:r>
            <a:endParaRPr lang="zh-CN" altLang="en-US"/>
          </a:p>
          <a:p>
            <a:pPr lvl="2" eaLnBrk="1" latinLnBrk="0" hangingPunct="1"/>
            <a:r>
              <a:rPr lang="zh-CN" altLang="en-US"/>
              <a:t>第三级</a:t>
            </a:r>
            <a:endParaRPr lang="zh-CN" altLang="en-US"/>
          </a:p>
          <a:p>
            <a:pPr lvl="3" eaLnBrk="1" latinLnBrk="0" hangingPunct="1"/>
            <a:r>
              <a:rPr lang="zh-CN" altLang="en-US"/>
              <a:t>第四级</a:t>
            </a:r>
            <a:endParaRPr lang="zh-CN" altLang="en-US"/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  <p:sp>
        <p:nvSpPr>
          <p:cNvPr id="13" name="内容占位符 12"/>
          <p:cNvSpPr>
            <a:spLocks noGrp="1"/>
          </p:cNvSpPr>
          <p:nvPr>
            <p:ph sz="half" idx="4"/>
          </p:nvPr>
        </p:nvSpPr>
        <p:spPr>
          <a:xfrm>
            <a:off x="49530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zh-CN" altLang="en-US"/>
              <a:t>单击此处编辑母版文本样式</a:t>
            </a:r>
            <a:endParaRPr lang="zh-CN" altLang="en-US"/>
          </a:p>
          <a:p>
            <a:pPr lvl="1" eaLnBrk="1" latinLnBrk="0" hangingPunct="1"/>
            <a:r>
              <a:rPr lang="zh-CN" altLang="en-US"/>
              <a:t>第二级</a:t>
            </a:r>
            <a:endParaRPr lang="zh-CN" altLang="en-US"/>
          </a:p>
          <a:p>
            <a:pPr lvl="2" eaLnBrk="1" latinLnBrk="0" hangingPunct="1"/>
            <a:r>
              <a:rPr lang="zh-CN" altLang="en-US"/>
              <a:t>第三级</a:t>
            </a:r>
            <a:endParaRPr lang="zh-CN" altLang="en-US"/>
          </a:p>
          <a:p>
            <a:pPr lvl="3" eaLnBrk="1" latinLnBrk="0" hangingPunct="1"/>
            <a:r>
              <a:rPr lang="zh-CN" altLang="en-US"/>
              <a:t>第四级</a:t>
            </a:r>
            <a:endParaRPr lang="zh-CN" altLang="en-US"/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9" name="圆角矩形 8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 algn="l">
              <a:buNone/>
              <a:defRPr sz="4000" b="0"/>
            </a:lvl1pPr>
          </a:lstStyle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2"/>
          </p:nvPr>
        </p:nvSpPr>
        <p:spPr>
          <a:xfrm>
            <a:off x="914400" y="1600200"/>
            <a:ext cx="1905000" cy="4495800"/>
          </a:xfrm>
        </p:spPr>
        <p:txBody>
          <a:bodyPr/>
          <a:lstStyle>
            <a:lvl1pPr marL="0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zh-CN" altLang="en-US"/>
              <a:t>单击此处编辑母版文本样式</a:t>
            </a:r>
            <a:endParaRPr kumimoji="0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  <p:sp>
        <p:nvSpPr>
          <p:cNvPr id="11" name="内容占位符 10"/>
          <p:cNvSpPr>
            <a:spLocks noGrp="1"/>
          </p:cNvSpPr>
          <p:nvPr>
            <p:ph sz="quarter" idx="1"/>
          </p:nvPr>
        </p:nvSpPr>
        <p:spPr>
          <a:xfrm>
            <a:off x="2971800" y="1600200"/>
            <a:ext cx="5715000" cy="4495800"/>
          </a:xfrm>
        </p:spPr>
        <p:txBody>
          <a:bodyPr vert="horz"/>
          <a:lstStyle/>
          <a:p>
            <a:pPr lvl="0" eaLnBrk="1" latinLnBrk="0" hangingPunct="1"/>
            <a:r>
              <a:rPr lang="zh-CN" altLang="en-US"/>
              <a:t>单击此处编辑母版文本样式</a:t>
            </a:r>
            <a:endParaRPr lang="zh-CN" altLang="en-US"/>
          </a:p>
          <a:p>
            <a:pPr lvl="1" eaLnBrk="1" latinLnBrk="0" hangingPunct="1"/>
            <a:r>
              <a:rPr lang="zh-CN" altLang="en-US"/>
              <a:t>第二级</a:t>
            </a:r>
            <a:endParaRPr lang="zh-CN" altLang="en-US"/>
          </a:p>
          <a:p>
            <a:pPr lvl="2" eaLnBrk="1" latinLnBrk="0" hangingPunct="1"/>
            <a:r>
              <a:rPr lang="zh-CN" altLang="en-US"/>
              <a:t>第三级</a:t>
            </a:r>
            <a:endParaRPr lang="zh-CN" altLang="en-US"/>
          </a:p>
          <a:p>
            <a:pPr lvl="3" eaLnBrk="1" latinLnBrk="0" hangingPunct="1"/>
            <a:r>
              <a:rPr lang="zh-CN" altLang="en-US"/>
              <a:t>第四级</a:t>
            </a:r>
            <a:endParaRPr lang="zh-CN" altLang="en-US"/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4900550"/>
            <a:ext cx="7315200" cy="522288"/>
          </a:xfrm>
        </p:spPr>
        <p:txBody>
          <a:bodyPr anchor="ctr">
            <a:noAutofit/>
          </a:bodyPr>
          <a:lstStyle>
            <a:lvl1pPr algn="l">
              <a:buNone/>
              <a:defRPr sz="2800" b="0"/>
            </a:lvl1pPr>
          </a:lstStyle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914400" y="5445825"/>
            <a:ext cx="7315200" cy="685800"/>
          </a:xfrm>
        </p:spPr>
        <p:txBody>
          <a:bodyPr/>
          <a:lstStyle>
            <a:lvl1pPr marL="0" indent="0">
              <a:buFontTx/>
              <a:buNone/>
              <a:defRPr sz="16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zh-CN" altLang="en-US"/>
              <a:t>单击此处编辑母版文本样式</a:t>
            </a:r>
            <a:endParaRPr kumimoji="0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914400" y="6172200"/>
            <a:ext cx="3886200" cy="4572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 flipV="1">
            <a:off x="68307" y="4683555"/>
            <a:ext cx="9006840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矩形 11"/>
          <p:cNvSpPr/>
          <p:nvPr/>
        </p:nvSpPr>
        <p:spPr>
          <a:xfrm>
            <a:off x="68508" y="4650474"/>
            <a:ext cx="9006639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矩形 12"/>
          <p:cNvSpPr/>
          <p:nvPr/>
        </p:nvSpPr>
        <p:spPr>
          <a:xfrm>
            <a:off x="68510" y="4773224"/>
            <a:ext cx="9006637" cy="48807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68308" y="66675"/>
            <a:ext cx="9001873" cy="4581525"/>
          </a:xfrm>
          <a:prstGeom prst="round2SameRect">
            <a:avLst>
              <a:gd name="adj1" fmla="val 7101"/>
              <a:gd name="adj2" fmla="val 0"/>
            </a:avLst>
          </a:prstGeom>
          <a:solidFill>
            <a:schemeClr val="bg2"/>
          </a:solidFill>
          <a:ln w="6350"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zh-CN" altLang="en-US"/>
              <a:t>单击图标添加图片</a:t>
            </a:r>
            <a:endParaRPr kumimoji="0"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8" name="圆角矩形 7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标题占位符 21"/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400" cy="1143000"/>
          </a:xfrm>
          <a:prstGeom prst="rect">
            <a:avLst/>
          </a:prstGeom>
        </p:spPr>
        <p:txBody>
          <a:bodyPr bIns="91440" anchor="b" anchorCtr="0">
            <a:normAutofit/>
          </a:bodyPr>
          <a:lstStyle/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13" name="文本占位符 12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7772400" cy="45720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zh-CN" altLang="en-US"/>
              <a:t>单击此处编辑母版文本样式</a:t>
            </a:r>
            <a:endParaRPr kumimoji="0" lang="zh-CN" altLang="en-US"/>
          </a:p>
          <a:p>
            <a:pPr lvl="1" eaLnBrk="1" latinLnBrk="0" hangingPunct="1"/>
            <a:r>
              <a:rPr kumimoji="0" lang="zh-CN" altLang="en-US"/>
              <a:t>第二级</a:t>
            </a:r>
            <a:endParaRPr kumimoji="0" lang="zh-CN" altLang="en-US"/>
          </a:p>
          <a:p>
            <a:pPr lvl="2" eaLnBrk="1" latinLnBrk="0" hangingPunct="1"/>
            <a:r>
              <a:rPr kumimoji="0" lang="zh-CN" altLang="en-US"/>
              <a:t>第三级</a:t>
            </a:r>
            <a:endParaRPr kumimoji="0" lang="zh-CN" altLang="en-US"/>
          </a:p>
          <a:p>
            <a:pPr lvl="3" eaLnBrk="1" latinLnBrk="0" hangingPunct="1"/>
            <a:r>
              <a:rPr kumimoji="0" lang="zh-CN" altLang="en-US"/>
              <a:t>第四级</a:t>
            </a:r>
            <a:endParaRPr kumimoji="0" lang="zh-CN" altLang="en-US"/>
          </a:p>
          <a:p>
            <a:pPr lvl="4" eaLnBrk="1" latinLnBrk="0" hangingPunct="1"/>
            <a:r>
              <a:rPr kumimoji="0" lang="zh-CN" altLang="en-US"/>
              <a:t>第五级</a:t>
            </a:r>
            <a:endParaRPr kumimoji="0" lang="en-US"/>
          </a:p>
        </p:txBody>
      </p:sp>
      <p:sp>
        <p:nvSpPr>
          <p:cNvPr id="14" name="日期占位符 13"/>
          <p:cNvSpPr>
            <a:spLocks noGrp="1"/>
          </p:cNvSpPr>
          <p:nvPr>
            <p:ph type="dt" sz="half" idx="2"/>
          </p:nvPr>
        </p:nvSpPr>
        <p:spPr>
          <a:xfrm>
            <a:off x="6172200" y="6191250"/>
            <a:ext cx="2476500" cy="476250"/>
          </a:xfrm>
          <a:prstGeom prst="rect">
            <a:avLst/>
          </a:prstGeom>
        </p:spPr>
        <p:txBody>
          <a:bodyPr anchor="ctr" anchorCtr="0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3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</p:spPr>
        <p:txBody>
          <a:bodyPr anchor="ctr" anchorCtr="0"/>
          <a:lstStyle>
            <a:lvl1pPr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23" name="灯片编号占位符 22"/>
          <p:cNvSpPr>
            <a:spLocks noGrp="1"/>
          </p:cNvSpPr>
          <p:nvPr>
            <p:ph type="sldNum" sz="quarter" idx="4"/>
          </p:nvPr>
        </p:nvSpPr>
        <p:spPr>
          <a:xfrm>
            <a:off x="146304" y="6210300"/>
            <a:ext cx="457200" cy="457200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anchor="ctr" anchorCtr="1">
            <a:noAutofit/>
          </a:bodyPr>
          <a:lstStyle>
            <a:lvl1pPr algn="ctr" eaLnBrk="1" latinLnBrk="0" hangingPunct="1">
              <a:defRPr kumimoji="0" sz="14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580"/>
        </a:spcBef>
        <a:buClr>
          <a:schemeClr val="accent1"/>
        </a:buClr>
        <a:buSzPct val="85000"/>
        <a:buFont typeface="Wingdings 2" panose="05020102010507070707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28600" algn="l" rtl="0" eaLnBrk="1" latinLnBrk="0" hangingPunct="1">
        <a:spcBef>
          <a:spcPts val="370"/>
        </a:spcBef>
        <a:buClr>
          <a:schemeClr val="accent2"/>
        </a:buClr>
        <a:buSzPct val="85000"/>
        <a:buFont typeface="Wingdings 2" panose="05020102010507070707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SzPct val="85000"/>
        <a:buFont typeface="Wingdings 2" panose="05020102010507070707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370"/>
        </a:spcBef>
        <a:buClr>
          <a:schemeClr val="accent3"/>
        </a:buClr>
        <a:buSzPct val="80000"/>
        <a:buFont typeface="Wingdings 2" panose="05020102010507070707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70"/>
        </a:spcBef>
        <a:buClr>
          <a:schemeClr val="accent3"/>
        </a:buClr>
        <a:buFontTx/>
        <a:buChar char="o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228600" algn="l" rtl="0" eaLnBrk="1" latinLnBrk="0" hangingPunct="1">
        <a:spcBef>
          <a:spcPts val="370"/>
        </a:spcBef>
        <a:buClr>
          <a:schemeClr val="accent3"/>
        </a:buClr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228600" algn="l" rtl="0" eaLnBrk="1" latinLnBrk="0" hangingPunct="1">
        <a:spcBef>
          <a:spcPts val="370"/>
        </a:spcBef>
        <a:buClr>
          <a:schemeClr val="accent2"/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228600" algn="l" rtl="0" eaLnBrk="1" latinLnBrk="0" hangingPunct="1">
        <a:spcBef>
          <a:spcPts val="370"/>
        </a:spcBef>
        <a:buClr>
          <a:schemeClr val="accent2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hyperlink" Target="mailto:jclin@xmu.edu.cn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hyperlink" Target="ftp://121.192.180.66/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hyperlink" Target="http://unity.com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1" Type="http://schemas.openxmlformats.org/officeDocument/2006/relationships/hyperlink" Target="https://docs.unity3d.com/2021.2/Documentation/Manual/LightingOverview.html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林俊聪</a:t>
            </a:r>
            <a:endParaRPr lang="en-US" altLang="zh-CN" dirty="0"/>
          </a:p>
          <a:p>
            <a:r>
              <a:rPr lang="zh-CN" altLang="en-US" dirty="0"/>
              <a:t>电邮：</a:t>
            </a:r>
            <a:r>
              <a:rPr lang="en-US" altLang="zh-CN" dirty="0">
                <a:hlinkClick r:id="rId1"/>
              </a:rPr>
              <a:t>jclin@xmu.edu.cn</a:t>
            </a:r>
            <a:endParaRPr lang="en-US" altLang="zh-CN" dirty="0"/>
          </a:p>
          <a:p>
            <a:r>
              <a:rPr lang="zh-CN" altLang="en-US" dirty="0"/>
              <a:t>办公室：翔安校区</a:t>
            </a:r>
            <a:r>
              <a:rPr lang="en-US" altLang="zh-CN" dirty="0"/>
              <a:t>5</a:t>
            </a:r>
            <a:r>
              <a:rPr lang="zh-CN" altLang="en-US" dirty="0"/>
              <a:t>号楼</a:t>
            </a:r>
            <a:r>
              <a:rPr lang="en-US" altLang="zh-CN" dirty="0"/>
              <a:t>-409-1</a:t>
            </a:r>
            <a:endParaRPr lang="en-US" altLang="zh-CN" dirty="0"/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游戏设计导论</a:t>
            </a:r>
            <a:endParaRPr lang="zh-CN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-27384"/>
            <a:ext cx="7772400" cy="1143000"/>
          </a:xfrm>
        </p:spPr>
        <p:txBody>
          <a:bodyPr/>
          <a:lstStyle/>
          <a:p>
            <a:r>
              <a:rPr lang="zh-CN" altLang="en-US" dirty="0"/>
              <a:t>背景知识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914400" y="1124744"/>
            <a:ext cx="7772400" cy="4572000"/>
          </a:xfrm>
        </p:spPr>
        <p:txBody>
          <a:bodyPr/>
          <a:lstStyle/>
          <a:p>
            <a:r>
              <a:rPr lang="en-US" altLang="zh-CN" dirty="0" err="1"/>
              <a:t>Lightmap</a:t>
            </a:r>
            <a:endParaRPr lang="en-US" altLang="zh-CN" dirty="0"/>
          </a:p>
          <a:p>
            <a:pPr lvl="1"/>
            <a:r>
              <a:rPr lang="zh-CN" altLang="en-US" dirty="0"/>
              <a:t>灯光管理：可以看到当前场景内所有灯光</a:t>
            </a:r>
            <a:endParaRPr lang="en-US" altLang="zh-CN" dirty="0"/>
          </a:p>
          <a:p>
            <a:pPr lvl="2"/>
            <a:r>
              <a:rPr lang="en-US" altLang="zh-CN" dirty="0"/>
              <a:t>Windows-&gt;Lighting-&gt;Light Explorer</a:t>
            </a:r>
            <a:endParaRPr lang="en-US" altLang="zh-CN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50" y="2804740"/>
            <a:ext cx="8914499" cy="2952328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-27384"/>
            <a:ext cx="7772400" cy="1143000"/>
          </a:xfrm>
        </p:spPr>
        <p:txBody>
          <a:bodyPr/>
          <a:lstStyle/>
          <a:p>
            <a:r>
              <a:rPr lang="zh-CN" altLang="en-US" dirty="0"/>
              <a:t>背景知识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914400" y="1089248"/>
            <a:ext cx="7772400" cy="4572000"/>
          </a:xfrm>
        </p:spPr>
        <p:txBody>
          <a:bodyPr/>
          <a:lstStyle/>
          <a:p>
            <a:r>
              <a:rPr lang="en-US" altLang="zh-CN" dirty="0"/>
              <a:t>Light</a:t>
            </a:r>
            <a:r>
              <a:rPr lang="zh-CN" altLang="en-US" dirty="0"/>
              <a:t> </a:t>
            </a:r>
            <a:r>
              <a:rPr lang="en-US" altLang="zh-CN" dirty="0"/>
              <a:t>Probe</a:t>
            </a:r>
            <a:endParaRPr lang="en-US" altLang="zh-CN" dirty="0"/>
          </a:p>
          <a:p>
            <a:pPr lvl="1"/>
            <a:r>
              <a:rPr lang="zh-CN" altLang="en-US" dirty="0"/>
              <a:t>实现用</a:t>
            </a:r>
            <a:r>
              <a:rPr lang="en-US" altLang="zh-CN" dirty="0"/>
              <a:t>Baked</a:t>
            </a:r>
            <a:r>
              <a:rPr lang="zh-CN" altLang="en-US" dirty="0"/>
              <a:t> </a:t>
            </a:r>
            <a:r>
              <a:rPr lang="en-US" altLang="zh-CN" dirty="0"/>
              <a:t>Lighting</a:t>
            </a:r>
            <a:r>
              <a:rPr lang="zh-CN" altLang="en-US" dirty="0"/>
              <a:t>照亮移动的物体</a:t>
            </a:r>
            <a:endParaRPr lang="en-US" altLang="zh-CN" dirty="0"/>
          </a:p>
          <a:p>
            <a:pPr lvl="2"/>
            <a:r>
              <a:rPr lang="zh-CN" altLang="en-US" dirty="0"/>
              <a:t>当场景中的灯光烘焙后，光照信息和阴影都变成“静止”的了。</a:t>
            </a:r>
            <a:endParaRPr lang="en-US" altLang="zh-CN" dirty="0"/>
          </a:p>
          <a:p>
            <a:pPr lvl="2"/>
            <a:r>
              <a:rPr lang="zh-CN" altLang="en-US" dirty="0"/>
              <a:t>如果场景中有动态的物体，比如可以自由行走的玩家，那玩家岂不是没有光照了？</a:t>
            </a:r>
            <a:endParaRPr lang="en-US" altLang="zh-CN" dirty="0"/>
          </a:p>
          <a:p>
            <a:pPr lvl="2"/>
            <a:r>
              <a:rPr lang="zh-CN" altLang="en-US" dirty="0"/>
              <a:t>这时候就需要用到</a:t>
            </a:r>
            <a:r>
              <a:rPr lang="en-US" altLang="zh-CN" dirty="0"/>
              <a:t>Light Probe</a:t>
            </a:r>
            <a:endParaRPr lang="zh-CN" alt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-27384"/>
            <a:ext cx="7772400" cy="1143000"/>
          </a:xfrm>
        </p:spPr>
        <p:txBody>
          <a:bodyPr/>
          <a:lstStyle/>
          <a:p>
            <a:r>
              <a:rPr lang="zh-CN" altLang="en-US" dirty="0"/>
              <a:t>背景知识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914400" y="1124744"/>
            <a:ext cx="7772400" cy="4572000"/>
          </a:xfrm>
        </p:spPr>
        <p:txBody>
          <a:bodyPr/>
          <a:lstStyle/>
          <a:p>
            <a:r>
              <a:rPr lang="en-US" altLang="zh-CN" dirty="0"/>
              <a:t>Light Probe</a:t>
            </a:r>
            <a:endParaRPr lang="en-US" altLang="zh-CN" dirty="0"/>
          </a:p>
          <a:p>
            <a:pPr lvl="1"/>
            <a:r>
              <a:rPr lang="zh-CN" altLang="en-US" dirty="0"/>
              <a:t>创建：</a:t>
            </a:r>
            <a:r>
              <a:rPr lang="en-US" altLang="zh-CN" dirty="0"/>
              <a:t>Hierarchy &gt; Create &gt; Light &gt;</a:t>
            </a:r>
            <a:r>
              <a:rPr lang="zh-CN" altLang="en-US" dirty="0"/>
              <a:t> </a:t>
            </a:r>
            <a:r>
              <a:rPr lang="en-US" altLang="zh-CN" dirty="0"/>
              <a:t>Light Probe Group </a:t>
            </a:r>
            <a:endParaRPr lang="en-US" altLang="zh-CN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5796" y="1988840"/>
            <a:ext cx="3816424" cy="4639793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-27384"/>
            <a:ext cx="7772400" cy="1143000"/>
          </a:xfrm>
        </p:spPr>
        <p:txBody>
          <a:bodyPr/>
          <a:lstStyle/>
          <a:p>
            <a:r>
              <a:rPr lang="zh-CN" altLang="en-US" dirty="0"/>
              <a:t>背景知识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914400" y="1124744"/>
            <a:ext cx="7772400" cy="4572000"/>
          </a:xfrm>
        </p:spPr>
        <p:txBody>
          <a:bodyPr/>
          <a:lstStyle/>
          <a:p>
            <a:r>
              <a:rPr lang="en-US" altLang="zh-CN" dirty="0"/>
              <a:t>Light Probe</a:t>
            </a:r>
            <a:endParaRPr lang="en-US" altLang="zh-CN" dirty="0"/>
          </a:p>
          <a:p>
            <a:pPr lvl="1"/>
            <a:r>
              <a:rPr lang="zh-CN" altLang="en-US" dirty="0"/>
              <a:t>编辑</a:t>
            </a:r>
            <a:r>
              <a:rPr lang="en-US" altLang="zh-CN" dirty="0"/>
              <a:t>Light</a:t>
            </a:r>
            <a:r>
              <a:rPr lang="zh-CN" altLang="en-US" dirty="0"/>
              <a:t> </a:t>
            </a:r>
            <a:r>
              <a:rPr lang="en-US" altLang="zh-CN" dirty="0"/>
              <a:t>Probe</a:t>
            </a:r>
            <a:endParaRPr lang="en-US" altLang="zh-CN" dirty="0"/>
          </a:p>
          <a:p>
            <a:pPr lvl="2"/>
            <a:r>
              <a:rPr lang="en-US" altLang="zh-CN" dirty="0"/>
              <a:t>Add Probe</a:t>
            </a:r>
            <a:r>
              <a:rPr lang="zh-CN" altLang="en-US" dirty="0"/>
              <a:t>：添加</a:t>
            </a:r>
            <a:r>
              <a:rPr lang="en-US" altLang="zh-CN" dirty="0"/>
              <a:t>Probe</a:t>
            </a:r>
            <a:endParaRPr lang="en-US" altLang="zh-CN" dirty="0"/>
          </a:p>
          <a:p>
            <a:pPr lvl="2"/>
            <a:r>
              <a:rPr lang="en-US" altLang="zh-CN" dirty="0"/>
              <a:t>Select All</a:t>
            </a:r>
            <a:r>
              <a:rPr lang="zh-CN" altLang="en-US" dirty="0"/>
              <a:t>：选中整组</a:t>
            </a:r>
            <a:r>
              <a:rPr lang="en-US" altLang="zh-CN" dirty="0"/>
              <a:t>Probe</a:t>
            </a:r>
            <a:endParaRPr lang="en-US" altLang="zh-CN" dirty="0"/>
          </a:p>
          <a:p>
            <a:pPr lvl="2"/>
            <a:r>
              <a:rPr lang="en-US" altLang="zh-CN" dirty="0"/>
              <a:t>Delete Selected</a:t>
            </a:r>
            <a:r>
              <a:rPr lang="zh-CN" altLang="en-US" dirty="0"/>
              <a:t>：删除所选</a:t>
            </a:r>
            <a:r>
              <a:rPr lang="en-US" altLang="zh-CN" dirty="0"/>
              <a:t>Probe</a:t>
            </a:r>
            <a:endParaRPr lang="en-US" altLang="zh-CN" dirty="0"/>
          </a:p>
          <a:p>
            <a:pPr lvl="2"/>
            <a:r>
              <a:rPr lang="en-US" altLang="zh-CN" dirty="0"/>
              <a:t>Duplicate Selected</a:t>
            </a:r>
            <a:r>
              <a:rPr lang="zh-CN" altLang="en-US" dirty="0"/>
              <a:t>：复制所选</a:t>
            </a:r>
            <a:r>
              <a:rPr lang="en-US" altLang="zh-CN" dirty="0"/>
              <a:t>Probe</a:t>
            </a:r>
            <a:endParaRPr lang="en-US" altLang="zh-CN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6391" y="3459832"/>
            <a:ext cx="4671217" cy="3232043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-27384"/>
            <a:ext cx="7772400" cy="1143000"/>
          </a:xfrm>
        </p:spPr>
        <p:txBody>
          <a:bodyPr/>
          <a:lstStyle/>
          <a:p>
            <a:r>
              <a:rPr lang="zh-CN" altLang="en-US" dirty="0"/>
              <a:t>背景知识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914400" y="1124744"/>
            <a:ext cx="7772400" cy="4572000"/>
          </a:xfrm>
        </p:spPr>
        <p:txBody>
          <a:bodyPr/>
          <a:lstStyle/>
          <a:p>
            <a:r>
              <a:rPr lang="en-US" altLang="zh-CN" dirty="0"/>
              <a:t>Light Probe</a:t>
            </a:r>
            <a:endParaRPr lang="en-US" altLang="zh-CN" dirty="0"/>
          </a:p>
          <a:p>
            <a:pPr lvl="1"/>
            <a:r>
              <a:rPr lang="zh-CN" altLang="en-US" dirty="0"/>
              <a:t>放置在哪里</a:t>
            </a:r>
            <a:endParaRPr lang="en-US" altLang="zh-CN" dirty="0"/>
          </a:p>
          <a:p>
            <a:pPr lvl="2"/>
            <a:r>
              <a:rPr lang="zh-CN" altLang="en-US" dirty="0"/>
              <a:t>需要接受光源的区域，最好用</a:t>
            </a:r>
            <a:r>
              <a:rPr lang="en-US" altLang="zh-CN" dirty="0"/>
              <a:t>Probe</a:t>
            </a:r>
            <a:r>
              <a:rPr lang="zh-CN" altLang="en-US" dirty="0"/>
              <a:t>将光源包在其中</a:t>
            </a:r>
            <a:endParaRPr lang="en-US" altLang="zh-CN" dirty="0"/>
          </a:p>
          <a:p>
            <a:pPr lvl="2"/>
            <a:r>
              <a:rPr lang="zh-CN" altLang="en-US" dirty="0"/>
              <a:t>这样才能烘焙不同位置接收光源的信息，用与烘焙动态物体</a:t>
            </a:r>
            <a:endParaRPr lang="en-US" altLang="zh-CN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780928"/>
            <a:ext cx="8259150" cy="3888432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-27384"/>
            <a:ext cx="7772400" cy="1143000"/>
          </a:xfrm>
        </p:spPr>
        <p:txBody>
          <a:bodyPr/>
          <a:lstStyle/>
          <a:p>
            <a:r>
              <a:rPr lang="zh-CN" altLang="en-US" dirty="0"/>
              <a:t>背景知识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914400" y="1124744"/>
            <a:ext cx="7772400" cy="4572000"/>
          </a:xfrm>
        </p:spPr>
        <p:txBody>
          <a:bodyPr/>
          <a:lstStyle/>
          <a:p>
            <a:r>
              <a:rPr lang="en-US" altLang="zh-CN" dirty="0"/>
              <a:t>Light</a:t>
            </a:r>
            <a:r>
              <a:rPr lang="zh-CN" altLang="en-US" dirty="0"/>
              <a:t> </a:t>
            </a:r>
            <a:r>
              <a:rPr lang="en-US" altLang="zh-CN" dirty="0"/>
              <a:t>Probe</a:t>
            </a:r>
            <a:endParaRPr lang="en-US" altLang="zh-CN" dirty="0"/>
          </a:p>
          <a:p>
            <a:pPr lvl="1"/>
            <a:r>
              <a:rPr lang="en-US" altLang="zh-CN" dirty="0"/>
              <a:t>Lighting</a:t>
            </a:r>
            <a:r>
              <a:rPr lang="zh-CN" altLang="en-US" dirty="0"/>
              <a:t>窗口进行烘焙</a:t>
            </a:r>
            <a:endParaRPr lang="en-US" altLang="zh-CN" dirty="0"/>
          </a:p>
          <a:p>
            <a:pPr lvl="2"/>
            <a:r>
              <a:rPr lang="zh-CN" altLang="en-US" dirty="0"/>
              <a:t>同</a:t>
            </a:r>
            <a:r>
              <a:rPr lang="en-US" altLang="zh-CN" dirty="0"/>
              <a:t>Light</a:t>
            </a:r>
            <a:r>
              <a:rPr lang="zh-CN" altLang="en-US" dirty="0"/>
              <a:t> </a:t>
            </a:r>
            <a:r>
              <a:rPr lang="en-US" altLang="zh-CN" dirty="0"/>
              <a:t>Mapping</a:t>
            </a:r>
            <a:endParaRPr lang="en-US" altLang="zh-CN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-27384"/>
            <a:ext cx="7772400" cy="1143000"/>
          </a:xfrm>
        </p:spPr>
        <p:txBody>
          <a:bodyPr/>
          <a:lstStyle/>
          <a:p>
            <a:r>
              <a:rPr lang="zh-CN" altLang="en-US" dirty="0"/>
              <a:t>背景知识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914400" y="1124744"/>
            <a:ext cx="7772400" cy="4572000"/>
          </a:xfrm>
        </p:spPr>
        <p:txBody>
          <a:bodyPr/>
          <a:lstStyle/>
          <a:p>
            <a:r>
              <a:rPr lang="en-US" altLang="zh-CN" dirty="0"/>
              <a:t>Reflection Probe</a:t>
            </a:r>
            <a:endParaRPr lang="en-US" altLang="zh-CN" dirty="0"/>
          </a:p>
          <a:p>
            <a:pPr lvl="1"/>
            <a:r>
              <a:rPr lang="zh-CN" altLang="en-US" dirty="0"/>
              <a:t>从</a:t>
            </a:r>
            <a:r>
              <a:rPr lang="en-US" altLang="zh-CN" dirty="0"/>
              <a:t>Unity5.0</a:t>
            </a:r>
            <a:r>
              <a:rPr lang="zh-CN" altLang="en-US" dirty="0"/>
              <a:t>开始新增了一种制作反射效果的“</a:t>
            </a:r>
            <a:r>
              <a:rPr lang="en-US" altLang="zh-CN" dirty="0"/>
              <a:t>Reflection Probe”</a:t>
            </a:r>
            <a:r>
              <a:rPr lang="zh-CN" altLang="en-US" dirty="0"/>
              <a:t>功能 </a:t>
            </a:r>
            <a:endParaRPr lang="en-US" altLang="zh-CN" dirty="0"/>
          </a:p>
          <a:p>
            <a:pPr lvl="1"/>
            <a:r>
              <a:rPr lang="zh-CN" altLang="en-US" dirty="0"/>
              <a:t>通过场景中若干个反射采样点来生成反射“</a:t>
            </a:r>
            <a:r>
              <a:rPr lang="en-US" altLang="zh-CN" dirty="0" err="1"/>
              <a:t>Cubemap</a:t>
            </a:r>
            <a:r>
              <a:rPr lang="en-US" altLang="zh-CN" dirty="0"/>
              <a:t>”</a:t>
            </a:r>
            <a:r>
              <a:rPr lang="zh-CN" altLang="en-US" dirty="0"/>
              <a:t>，然后通过特定的着色器从“</a:t>
            </a:r>
            <a:r>
              <a:rPr lang="en-US" altLang="zh-CN" dirty="0" err="1"/>
              <a:t>Cubemap</a:t>
            </a:r>
            <a:r>
              <a:rPr lang="en-US" altLang="zh-CN" dirty="0"/>
              <a:t>”</a:t>
            </a:r>
            <a:r>
              <a:rPr lang="zh-CN" altLang="en-US" dirty="0"/>
              <a:t>中采样，从而实现反射效果</a:t>
            </a:r>
            <a:endParaRPr lang="en-US" altLang="zh-CN" dirty="0"/>
          </a:p>
          <a:p>
            <a:pPr lvl="1"/>
            <a:r>
              <a:rPr lang="zh-CN" altLang="en-US" dirty="0"/>
              <a:t>反射探头的好处是其能够捕捉所在位置各个方向的环境视图，将所捕获的图像储存为一个立方体纹理（</a:t>
            </a:r>
            <a:r>
              <a:rPr lang="en-US" altLang="zh-CN" dirty="0" err="1"/>
              <a:t>Cubemap</a:t>
            </a:r>
            <a:r>
              <a:rPr lang="zh-CN" altLang="en-US" dirty="0"/>
              <a:t>）。这样物体会根据其所处的探头的位置产生真实的反射效果</a:t>
            </a:r>
            <a:endParaRPr lang="zh-CN" alt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-27384"/>
            <a:ext cx="7772400" cy="1143000"/>
          </a:xfrm>
        </p:spPr>
        <p:txBody>
          <a:bodyPr/>
          <a:lstStyle/>
          <a:p>
            <a:r>
              <a:rPr lang="zh-CN" altLang="en-US" dirty="0"/>
              <a:t>背景知识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914400" y="1124744"/>
            <a:ext cx="7772400" cy="4572000"/>
          </a:xfrm>
        </p:spPr>
        <p:txBody>
          <a:bodyPr>
            <a:normAutofit/>
          </a:bodyPr>
          <a:lstStyle/>
          <a:p>
            <a:r>
              <a:rPr lang="en-US" altLang="zh-CN" dirty="0"/>
              <a:t>Reflection Probe</a:t>
            </a:r>
            <a:endParaRPr lang="en-US" altLang="zh-CN" dirty="0"/>
          </a:p>
          <a:p>
            <a:pPr lvl="1"/>
            <a:r>
              <a:rPr lang="zh-CN" altLang="en-US" dirty="0"/>
              <a:t>创建：</a:t>
            </a:r>
            <a:r>
              <a:rPr lang="en-US" altLang="zh-CN" dirty="0"/>
              <a:t>Hierarchy &gt; Create &gt; Light &gt; Reflection Probe</a:t>
            </a:r>
            <a:endParaRPr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5796" y="1988840"/>
            <a:ext cx="3780420" cy="465623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-27384"/>
            <a:ext cx="7772400" cy="1143000"/>
          </a:xfrm>
        </p:spPr>
        <p:txBody>
          <a:bodyPr/>
          <a:lstStyle/>
          <a:p>
            <a:r>
              <a:rPr lang="zh-CN" altLang="en-US" dirty="0"/>
              <a:t>背景知识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914400" y="1161256"/>
            <a:ext cx="5025752" cy="5580112"/>
          </a:xfrm>
        </p:spPr>
        <p:txBody>
          <a:bodyPr>
            <a:normAutofit lnSpcReduction="10000"/>
          </a:bodyPr>
          <a:lstStyle/>
          <a:p>
            <a:r>
              <a:rPr lang="en-US" altLang="zh-CN" dirty="0"/>
              <a:t>Reflection Probe</a:t>
            </a:r>
            <a:endParaRPr lang="en-US" altLang="zh-CN" dirty="0"/>
          </a:p>
          <a:p>
            <a:pPr lvl="1"/>
            <a:r>
              <a:rPr lang="zh-CN" altLang="en-US" dirty="0"/>
              <a:t>设置类型：</a:t>
            </a:r>
            <a:endParaRPr lang="en-US" altLang="zh-CN" dirty="0"/>
          </a:p>
          <a:p>
            <a:pPr lvl="2"/>
            <a:r>
              <a:rPr lang="en-US" altLang="zh-CN" dirty="0"/>
              <a:t>bake—</a:t>
            </a:r>
            <a:r>
              <a:rPr lang="zh-CN" altLang="en-US" dirty="0"/>
              <a:t>烘焙模式：类似于光照烘焙</a:t>
            </a:r>
            <a:endParaRPr lang="en-US" altLang="zh-CN" dirty="0"/>
          </a:p>
          <a:p>
            <a:pPr lvl="3"/>
            <a:r>
              <a:rPr lang="zh-CN" altLang="en-US" dirty="0"/>
              <a:t>当反射探头的位置和反射范围设定完成后，将其反射信息烘焙到</a:t>
            </a:r>
            <a:r>
              <a:rPr lang="en-US" altLang="zh-CN" dirty="0" err="1"/>
              <a:t>Cubemap</a:t>
            </a:r>
            <a:r>
              <a:rPr lang="zh-CN" altLang="en-US" dirty="0"/>
              <a:t>（立方图）中</a:t>
            </a:r>
            <a:endParaRPr lang="zh-CN" altLang="en-US" dirty="0"/>
          </a:p>
          <a:p>
            <a:pPr lvl="2"/>
            <a:r>
              <a:rPr lang="en-US" altLang="zh-CN" dirty="0"/>
              <a:t>custom—</a:t>
            </a:r>
            <a:r>
              <a:rPr lang="zh-CN" altLang="en-US" dirty="0"/>
              <a:t>自定义模式：</a:t>
            </a:r>
            <a:endParaRPr lang="en-US" altLang="zh-CN" dirty="0"/>
          </a:p>
          <a:p>
            <a:pPr lvl="3"/>
            <a:r>
              <a:rPr lang="zh-CN" altLang="en-US" dirty="0"/>
              <a:t>自定义模式下可以通过开启</a:t>
            </a:r>
            <a:r>
              <a:rPr lang="en-US" altLang="zh-CN" dirty="0"/>
              <a:t>Dynamic Objects</a:t>
            </a:r>
            <a:r>
              <a:rPr lang="zh-CN" altLang="en-US" dirty="0"/>
              <a:t>功能，使得没有设置为</a:t>
            </a:r>
            <a:r>
              <a:rPr lang="en-US" altLang="zh-CN" dirty="0"/>
              <a:t>Reflection Probe Static</a:t>
            </a:r>
            <a:r>
              <a:rPr lang="zh-CN" altLang="en-US" dirty="0"/>
              <a:t>的动态物体也能够被反射探头捕捉</a:t>
            </a:r>
            <a:endParaRPr lang="en-US" altLang="zh-CN" dirty="0"/>
          </a:p>
          <a:p>
            <a:pPr lvl="3"/>
            <a:r>
              <a:rPr lang="zh-CN" altLang="en-US" dirty="0"/>
              <a:t>且自定义模式下，开发人员可以为该反射探头指定</a:t>
            </a:r>
            <a:r>
              <a:rPr lang="en-US" altLang="zh-CN" dirty="0" err="1"/>
              <a:t>Cubemap</a:t>
            </a:r>
            <a:r>
              <a:rPr lang="zh-CN" altLang="en-US" dirty="0"/>
              <a:t>（立方图）。也就是说，当前处于</a:t>
            </a:r>
            <a:r>
              <a:rPr lang="en-US" altLang="zh-CN" dirty="0"/>
              <a:t>A</a:t>
            </a:r>
            <a:r>
              <a:rPr lang="zh-CN" altLang="en-US" dirty="0"/>
              <a:t>地区的反射探头捕捉的环境视图可以替换为，在</a:t>
            </a:r>
            <a:r>
              <a:rPr lang="en-US" altLang="zh-CN" dirty="0"/>
              <a:t>B</a:t>
            </a:r>
            <a:r>
              <a:rPr lang="zh-CN" altLang="en-US" dirty="0"/>
              <a:t>地区的反射探头所捕捉到的环境视图。 </a:t>
            </a:r>
            <a:endParaRPr lang="en-US" altLang="zh-CN" dirty="0"/>
          </a:p>
          <a:p>
            <a:pPr lvl="1"/>
            <a:endParaRPr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88"/>
          <a:stretch>
            <a:fillRect/>
          </a:stretch>
        </p:blipFill>
        <p:spPr>
          <a:xfrm>
            <a:off x="6084168" y="68153"/>
            <a:ext cx="2973169" cy="6721693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-27384"/>
            <a:ext cx="7772400" cy="1143000"/>
          </a:xfrm>
        </p:spPr>
        <p:txBody>
          <a:bodyPr/>
          <a:lstStyle/>
          <a:p>
            <a:r>
              <a:rPr lang="zh-CN" altLang="en-US" dirty="0"/>
              <a:t>背景知识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914400" y="1145778"/>
            <a:ext cx="5169768" cy="4572000"/>
          </a:xfrm>
        </p:spPr>
        <p:txBody>
          <a:bodyPr>
            <a:normAutofit/>
          </a:bodyPr>
          <a:lstStyle/>
          <a:p>
            <a:r>
              <a:rPr lang="en-US" altLang="zh-CN" dirty="0"/>
              <a:t>Reflection Probe</a:t>
            </a:r>
            <a:endParaRPr lang="en-US" altLang="zh-CN" dirty="0"/>
          </a:p>
          <a:p>
            <a:pPr lvl="1"/>
            <a:r>
              <a:rPr lang="zh-CN" altLang="en-US" dirty="0"/>
              <a:t>设置位置</a:t>
            </a:r>
            <a:endParaRPr lang="en-US" altLang="zh-CN" dirty="0"/>
          </a:p>
          <a:p>
            <a:pPr lvl="2"/>
            <a:r>
              <a:rPr lang="zh-CN" altLang="en-US" dirty="0"/>
              <a:t>要使探头选框包住所有希望产生在反射效果里的物体</a:t>
            </a:r>
            <a:endParaRPr lang="en-US" altLang="zh-CN" dirty="0"/>
          </a:p>
          <a:p>
            <a:pPr lvl="2"/>
            <a:r>
              <a:rPr lang="zh-CN" altLang="en-US" dirty="0"/>
              <a:t>探头的移动可以通过两种方式进行</a:t>
            </a:r>
            <a:endParaRPr lang="en-US" altLang="zh-CN" dirty="0"/>
          </a:p>
          <a:p>
            <a:pPr lvl="3"/>
            <a:r>
              <a:rPr lang="zh-CN" altLang="en-US" dirty="0"/>
              <a:t>移动反射探头在</a:t>
            </a:r>
            <a:r>
              <a:rPr lang="en-US" altLang="zh-CN" dirty="0"/>
              <a:t>3D</a:t>
            </a:r>
            <a:r>
              <a:rPr lang="zh-CN" altLang="en-US" dirty="0"/>
              <a:t>世界中的位置</a:t>
            </a:r>
            <a:endParaRPr lang="en-US" altLang="zh-CN" dirty="0"/>
          </a:p>
          <a:p>
            <a:pPr lvl="3"/>
            <a:r>
              <a:rPr lang="zh-CN" altLang="en-US" dirty="0"/>
              <a:t>使用反射探头组件提供的移动工具</a:t>
            </a:r>
            <a:endParaRPr lang="zh-CN" altLang="en-US" dirty="0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320"/>
          <a:stretch>
            <a:fillRect/>
          </a:stretch>
        </p:blipFill>
        <p:spPr>
          <a:xfrm>
            <a:off x="6084168" y="65536"/>
            <a:ext cx="2982452" cy="6698874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09" y="3712022"/>
            <a:ext cx="5942344" cy="305238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dirty="0"/>
              <a:t>实验九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zh-CN" altLang="en-US" dirty="0"/>
              <a:t>光影效果</a:t>
            </a:r>
            <a:endParaRPr lang="zh-CN" alt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-27384"/>
            <a:ext cx="7772400" cy="1143000"/>
          </a:xfrm>
        </p:spPr>
        <p:txBody>
          <a:bodyPr/>
          <a:lstStyle/>
          <a:p>
            <a:r>
              <a:rPr lang="zh-CN" altLang="en-US" dirty="0"/>
              <a:t>背景知识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914400" y="1145778"/>
            <a:ext cx="5169768" cy="4572000"/>
          </a:xfrm>
        </p:spPr>
        <p:txBody>
          <a:bodyPr>
            <a:normAutofit/>
          </a:bodyPr>
          <a:lstStyle/>
          <a:p>
            <a:r>
              <a:rPr lang="en-US" altLang="zh-CN" dirty="0"/>
              <a:t>Reflection Probe</a:t>
            </a:r>
            <a:endParaRPr lang="en-US" altLang="zh-CN" dirty="0"/>
          </a:p>
          <a:p>
            <a:pPr lvl="1"/>
            <a:r>
              <a:rPr lang="zh-CN" altLang="en-US" dirty="0"/>
              <a:t>设置大小</a:t>
            </a:r>
            <a:endParaRPr lang="en-US" altLang="zh-CN" dirty="0"/>
          </a:p>
          <a:p>
            <a:pPr lvl="2"/>
            <a:r>
              <a:rPr lang="zh-CN" altLang="en-US" dirty="0"/>
              <a:t>要使探头选框包住所有希望产生在反射效果里的物体</a:t>
            </a:r>
            <a:endParaRPr lang="en-US" altLang="zh-CN" dirty="0"/>
          </a:p>
          <a:p>
            <a:pPr lvl="2"/>
            <a:r>
              <a:rPr lang="zh-CN" altLang="en-US" dirty="0"/>
              <a:t>探头捕捉范围的调整也有两种方式</a:t>
            </a:r>
            <a:endParaRPr lang="zh-CN" altLang="en-US" dirty="0"/>
          </a:p>
          <a:p>
            <a:pPr lvl="3"/>
            <a:r>
              <a:rPr lang="zh-CN" altLang="en-US" dirty="0"/>
              <a:t>使用反射探头组件内置的调节按钮</a:t>
            </a:r>
            <a:endParaRPr lang="en-US" altLang="zh-CN" dirty="0"/>
          </a:p>
          <a:p>
            <a:pPr lvl="3"/>
            <a:r>
              <a:rPr lang="zh-CN" altLang="en-US" dirty="0"/>
              <a:t>修改组件内的</a:t>
            </a:r>
            <a:r>
              <a:rPr lang="en-US" altLang="zh-CN" dirty="0"/>
              <a:t>Size</a:t>
            </a:r>
            <a:r>
              <a:rPr lang="zh-CN" altLang="en-US" dirty="0"/>
              <a:t>参数</a:t>
            </a:r>
            <a:endParaRPr lang="en-US" altLang="zh-CN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320"/>
          <a:stretch>
            <a:fillRect/>
          </a:stretch>
        </p:blipFill>
        <p:spPr>
          <a:xfrm>
            <a:off x="6084168" y="65536"/>
            <a:ext cx="2982452" cy="669887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09" y="3712022"/>
            <a:ext cx="5942344" cy="3052388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-27384"/>
            <a:ext cx="7772400" cy="1143000"/>
          </a:xfrm>
        </p:spPr>
        <p:txBody>
          <a:bodyPr/>
          <a:lstStyle/>
          <a:p>
            <a:r>
              <a:rPr lang="zh-CN" altLang="en-US" dirty="0"/>
              <a:t>背景知识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914400" y="1124744"/>
            <a:ext cx="7772400" cy="4572000"/>
          </a:xfrm>
        </p:spPr>
        <p:txBody>
          <a:bodyPr/>
          <a:lstStyle/>
          <a:p>
            <a:r>
              <a:rPr lang="en-US" altLang="zh-CN" dirty="0"/>
              <a:t>Reflection Probe</a:t>
            </a:r>
            <a:endParaRPr lang="en-US" altLang="zh-CN" dirty="0"/>
          </a:p>
          <a:p>
            <a:pPr lvl="1"/>
            <a:r>
              <a:rPr lang="en-US" altLang="zh-CN" dirty="0"/>
              <a:t>Lighting</a:t>
            </a:r>
            <a:r>
              <a:rPr lang="zh-CN" altLang="en-US" dirty="0"/>
              <a:t>窗口进行烘焙</a:t>
            </a:r>
            <a:endParaRPr lang="en-US" altLang="zh-CN" dirty="0"/>
          </a:p>
          <a:p>
            <a:pPr lvl="2"/>
            <a:r>
              <a:rPr lang="zh-CN" altLang="en-US" dirty="0"/>
              <a:t>同</a:t>
            </a:r>
            <a:r>
              <a:rPr lang="en-US" altLang="zh-CN" dirty="0"/>
              <a:t>Light</a:t>
            </a:r>
            <a:r>
              <a:rPr lang="zh-CN" altLang="en-US" dirty="0"/>
              <a:t> </a:t>
            </a:r>
            <a:r>
              <a:rPr lang="en-US" altLang="zh-CN" dirty="0"/>
              <a:t>Mapping</a:t>
            </a:r>
            <a:endParaRPr lang="en-US" altLang="zh-CN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-27384"/>
            <a:ext cx="7772400" cy="1143000"/>
          </a:xfrm>
        </p:spPr>
        <p:txBody>
          <a:bodyPr/>
          <a:lstStyle/>
          <a:p>
            <a:r>
              <a:rPr lang="zh-CN" altLang="en-US" dirty="0"/>
              <a:t>背景知识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914400" y="1145778"/>
            <a:ext cx="7772400" cy="4572000"/>
          </a:xfrm>
        </p:spPr>
        <p:txBody>
          <a:bodyPr>
            <a:normAutofit/>
          </a:bodyPr>
          <a:lstStyle/>
          <a:p>
            <a:r>
              <a:rPr lang="en-US" altLang="zh-CN" dirty="0"/>
              <a:t>Reflection Probe</a:t>
            </a:r>
            <a:r>
              <a:rPr lang="zh-CN" altLang="en-US" dirty="0"/>
              <a:t>：无限反射</a:t>
            </a:r>
            <a:endParaRPr lang="en-US" altLang="zh-CN" dirty="0"/>
          </a:p>
          <a:p>
            <a:pPr lvl="1" algn="just"/>
            <a:r>
              <a:rPr lang="zh-CN" altLang="en-US" sz="2200" dirty="0"/>
              <a:t>如果将两面镜子相对着放置，那么在镜子中应该能够看到经过无数次反射所呈现的效果，这样的现象称为“</a:t>
            </a:r>
            <a:r>
              <a:rPr lang="en-US" altLang="zh-CN" sz="2200" dirty="0" err="1"/>
              <a:t>InterReflection</a:t>
            </a:r>
            <a:r>
              <a:rPr lang="en-US" altLang="zh-CN" sz="2200" dirty="0"/>
              <a:t>”</a:t>
            </a:r>
            <a:r>
              <a:rPr lang="zh-CN" altLang="en-US" sz="2200" dirty="0"/>
              <a:t>。但是可想而知，无限反射的后果就是程序的无法运行，为了防止这种事情的发生</a:t>
            </a:r>
            <a:r>
              <a:rPr lang="en-US" altLang="zh-CN" sz="2200" dirty="0"/>
              <a:t>Unity</a:t>
            </a:r>
            <a:r>
              <a:rPr lang="zh-CN" altLang="en-US" sz="2200" dirty="0"/>
              <a:t>中可以来调节反射的次数。</a:t>
            </a:r>
            <a:endParaRPr lang="zh-CN" altLang="en-US" sz="2200" dirty="0"/>
          </a:p>
          <a:p>
            <a:pPr lvl="1" algn="just"/>
            <a:r>
              <a:rPr lang="zh-CN" altLang="en-US" sz="2200" dirty="0"/>
              <a:t>点击菜单栏中“</a:t>
            </a:r>
            <a:r>
              <a:rPr lang="en-US" altLang="zh-CN" sz="2200" dirty="0" err="1"/>
              <a:t>Window”→“Lighting</a:t>
            </a:r>
            <a:r>
              <a:rPr lang="en-US" altLang="zh-CN" sz="2200" dirty="0"/>
              <a:t>”</a:t>
            </a:r>
            <a:r>
              <a:rPr lang="zh-CN" altLang="en-US" sz="2200" dirty="0"/>
              <a:t>，打开</a:t>
            </a:r>
            <a:r>
              <a:rPr lang="en-US" altLang="zh-CN" sz="2200" dirty="0"/>
              <a:t>Light</a:t>
            </a:r>
            <a:r>
              <a:rPr lang="zh-CN" altLang="en-US" sz="2200" dirty="0"/>
              <a:t>窗口，在其“</a:t>
            </a:r>
            <a:r>
              <a:rPr lang="en-US" altLang="zh-CN" sz="2200" dirty="0"/>
              <a:t>Scene”</a:t>
            </a:r>
            <a:r>
              <a:rPr lang="zh-CN" altLang="en-US" sz="2200" dirty="0"/>
              <a:t>面板中“</a:t>
            </a:r>
            <a:r>
              <a:rPr lang="en-US" altLang="zh-CN" sz="2200" dirty="0"/>
              <a:t>Environment Lighting”</a:t>
            </a:r>
            <a:r>
              <a:rPr lang="zh-CN" altLang="en-US" sz="2200" dirty="0"/>
              <a:t>卷展栏下的“</a:t>
            </a:r>
            <a:r>
              <a:rPr lang="en-US" altLang="zh-CN" sz="2200" dirty="0"/>
              <a:t>Reflection Bounces”</a:t>
            </a:r>
            <a:r>
              <a:rPr lang="zh-CN" altLang="en-US" sz="2200" dirty="0"/>
              <a:t>属性就是用来控制反射的次数，最大为相互反射</a:t>
            </a:r>
            <a:r>
              <a:rPr lang="en-US" altLang="zh-CN" sz="2200" dirty="0"/>
              <a:t>5</a:t>
            </a:r>
            <a:r>
              <a:rPr lang="zh-CN" altLang="en-US" sz="2200" dirty="0"/>
              <a:t>次</a:t>
            </a:r>
            <a:endParaRPr lang="zh-CN" altLang="en-US" sz="2200" dirty="0"/>
          </a:p>
          <a:p>
            <a:pPr algn="just"/>
            <a:endParaRPr lang="en-US" altLang="zh-CN" sz="2400" dirty="0"/>
          </a:p>
          <a:p>
            <a:pPr lvl="1"/>
            <a:endParaRPr lang="zh-CN" altLang="en-US" dirty="0"/>
          </a:p>
          <a:p>
            <a:pPr lvl="1"/>
            <a:endParaRPr lang="en-US" altLang="zh-CN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-27384"/>
            <a:ext cx="7772400" cy="1143000"/>
          </a:xfrm>
        </p:spPr>
        <p:txBody>
          <a:bodyPr/>
          <a:lstStyle/>
          <a:p>
            <a:r>
              <a:rPr lang="zh-CN" altLang="en-US" dirty="0"/>
              <a:t>背景知识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914400" y="1145778"/>
            <a:ext cx="7772400" cy="4572000"/>
          </a:xfrm>
        </p:spPr>
        <p:txBody>
          <a:bodyPr/>
          <a:lstStyle/>
          <a:p>
            <a:r>
              <a:rPr lang="zh-CN" altLang="en-US" dirty="0"/>
              <a:t>演示视频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-27384"/>
            <a:ext cx="7772400" cy="1143000"/>
          </a:xfrm>
        </p:spPr>
        <p:txBody>
          <a:bodyPr/>
          <a:lstStyle/>
          <a:p>
            <a:r>
              <a:rPr lang="zh-CN" altLang="en-US" dirty="0"/>
              <a:t>实验内容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914400" y="1145778"/>
            <a:ext cx="7772400" cy="4572000"/>
          </a:xfrm>
        </p:spPr>
        <p:txBody>
          <a:bodyPr/>
          <a:lstStyle/>
          <a:p>
            <a:r>
              <a:rPr lang="zh-CN" altLang="en-US" dirty="0"/>
              <a:t>构建类似图片所示的两个场景分别使用</a:t>
            </a:r>
            <a:endParaRPr lang="en-US" altLang="zh-CN" dirty="0"/>
          </a:p>
          <a:p>
            <a:pPr lvl="1"/>
            <a:r>
              <a:rPr lang="zh-CN" altLang="en-US" dirty="0"/>
              <a:t>光照贴图</a:t>
            </a:r>
            <a:endParaRPr lang="en-US" altLang="zh-CN" dirty="0"/>
          </a:p>
          <a:p>
            <a:pPr lvl="1"/>
            <a:r>
              <a:rPr lang="zh-CN" altLang="en-US" dirty="0"/>
              <a:t>反射探头</a:t>
            </a:r>
            <a:endParaRPr lang="zh-CN" altLang="en-US" dirty="0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2062452"/>
            <a:ext cx="4065870" cy="2013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9487" y="4243599"/>
            <a:ext cx="4065870" cy="2133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直接箭头连接符 8"/>
          <p:cNvCxnSpPr/>
          <p:nvPr/>
        </p:nvCxnSpPr>
        <p:spPr>
          <a:xfrm>
            <a:off x="2915816" y="1844824"/>
            <a:ext cx="1440160" cy="936104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/>
          <p:nvPr/>
        </p:nvCxnSpPr>
        <p:spPr>
          <a:xfrm>
            <a:off x="2123728" y="2348880"/>
            <a:ext cx="2232248" cy="2496659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-27384"/>
            <a:ext cx="7772400" cy="1143000"/>
          </a:xfrm>
        </p:spPr>
        <p:txBody>
          <a:bodyPr/>
          <a:lstStyle/>
          <a:p>
            <a:r>
              <a:rPr lang="zh-CN" altLang="en-US" dirty="0"/>
              <a:t>提交事项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914400" y="1145778"/>
            <a:ext cx="7772400" cy="4572000"/>
          </a:xfrm>
        </p:spPr>
        <p:txBody>
          <a:bodyPr/>
          <a:lstStyle/>
          <a:p>
            <a:r>
              <a:rPr lang="zh-CN" altLang="en-US" dirty="0"/>
              <a:t>材料</a:t>
            </a:r>
            <a:endParaRPr lang="en-US" altLang="zh-CN" dirty="0"/>
          </a:p>
          <a:p>
            <a:pPr lvl="1"/>
            <a:r>
              <a:rPr lang="zh-CN" altLang="en-US" dirty="0"/>
              <a:t>项目</a:t>
            </a:r>
            <a:endParaRPr lang="en-US" altLang="zh-CN" dirty="0"/>
          </a:p>
          <a:p>
            <a:pPr lvl="1"/>
            <a:r>
              <a:rPr lang="zh-CN" altLang="en-US" dirty="0"/>
              <a:t>报告</a:t>
            </a:r>
            <a:endParaRPr lang="en-US" altLang="zh-CN" dirty="0"/>
          </a:p>
          <a:p>
            <a:pPr lvl="1"/>
            <a:r>
              <a:rPr lang="zh-CN" altLang="en-US" dirty="0"/>
              <a:t>格式：实验</a:t>
            </a:r>
            <a:r>
              <a:rPr lang="en-US" altLang="zh-CN" dirty="0"/>
              <a:t>X_</a:t>
            </a:r>
            <a:r>
              <a:rPr lang="zh-CN" altLang="en-US" dirty="0"/>
              <a:t>学号</a:t>
            </a:r>
            <a:r>
              <a:rPr lang="en-US" altLang="zh-CN" dirty="0"/>
              <a:t>_</a:t>
            </a:r>
            <a:r>
              <a:rPr lang="zh-CN" altLang="en-US" dirty="0"/>
              <a:t>姓名</a:t>
            </a:r>
            <a:endParaRPr lang="en-US" altLang="zh-CN" dirty="0"/>
          </a:p>
          <a:p>
            <a:r>
              <a:rPr lang="zh-CN" altLang="en-US" dirty="0"/>
              <a:t>期限</a:t>
            </a:r>
            <a:endParaRPr lang="en-US" altLang="zh-CN" dirty="0"/>
          </a:p>
          <a:p>
            <a:pPr lvl="1"/>
            <a:r>
              <a:rPr lang="zh-CN" altLang="en-US" dirty="0"/>
              <a:t>下次实验前提交</a:t>
            </a:r>
            <a:endParaRPr lang="en-US" altLang="zh-CN" dirty="0"/>
          </a:p>
          <a:p>
            <a:r>
              <a:rPr lang="zh-CN" altLang="en-US" dirty="0"/>
              <a:t>地址</a:t>
            </a:r>
            <a:endParaRPr lang="en-US" altLang="zh-CN" dirty="0"/>
          </a:p>
          <a:p>
            <a:pPr lvl="1"/>
            <a:r>
              <a:rPr lang="en-US" altLang="zh-CN" dirty="0">
                <a:hlinkClick r:id="rId1"/>
              </a:rPr>
              <a:t>FTP://121.192.180.236</a:t>
            </a:r>
            <a:endParaRPr lang="en-US" altLang="zh-CN" dirty="0"/>
          </a:p>
          <a:p>
            <a:pPr lvl="1"/>
            <a:r>
              <a:rPr lang="zh-CN" altLang="en-US" dirty="0"/>
              <a:t>账号</a:t>
            </a:r>
            <a:r>
              <a:rPr lang="en-US" altLang="zh-CN" dirty="0"/>
              <a:t>/</a:t>
            </a:r>
            <a:r>
              <a:rPr lang="zh-CN" altLang="en-US" dirty="0"/>
              <a:t>密码：</a:t>
            </a:r>
            <a:r>
              <a:rPr lang="en-US" altLang="zh-CN" dirty="0"/>
              <a:t>student/</a:t>
            </a:r>
            <a:r>
              <a:rPr lang="en-US" altLang="zh-CN" dirty="0" err="1"/>
              <a:t>ILoveSoftware</a:t>
            </a:r>
            <a:r>
              <a:rPr lang="en-US" altLang="zh-CN"/>
              <a:t>!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-27384"/>
            <a:ext cx="7772400" cy="1143000"/>
          </a:xfrm>
        </p:spPr>
        <p:txBody>
          <a:bodyPr/>
          <a:lstStyle/>
          <a:p>
            <a:r>
              <a:rPr lang="zh-CN" altLang="en-US" dirty="0"/>
              <a:t>实验目的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914400" y="1145778"/>
            <a:ext cx="7772400" cy="4572000"/>
          </a:xfrm>
        </p:spPr>
        <p:txBody>
          <a:bodyPr/>
          <a:lstStyle/>
          <a:p>
            <a:r>
              <a:rPr lang="zh-CN" altLang="en-US" dirty="0"/>
              <a:t>掌握 </a:t>
            </a:r>
            <a:r>
              <a:rPr lang="en-US" altLang="zh-CN" dirty="0"/>
              <a:t>Light</a:t>
            </a:r>
            <a:r>
              <a:rPr lang="zh-CN" altLang="en-US" dirty="0"/>
              <a:t> </a:t>
            </a:r>
            <a:r>
              <a:rPr lang="en-US" altLang="zh-CN" dirty="0"/>
              <a:t>Mapping</a:t>
            </a:r>
            <a:endParaRPr lang="en-US" altLang="zh-CN" dirty="0"/>
          </a:p>
          <a:p>
            <a:r>
              <a:rPr lang="zh-CN" altLang="en-US" dirty="0"/>
              <a:t>掌握 </a:t>
            </a:r>
            <a:r>
              <a:rPr lang="en-US" altLang="zh-CN" dirty="0"/>
              <a:t>Light</a:t>
            </a:r>
            <a:r>
              <a:rPr lang="zh-CN" altLang="en-US" dirty="0"/>
              <a:t> </a:t>
            </a:r>
            <a:r>
              <a:rPr lang="en-US" altLang="zh-CN" dirty="0"/>
              <a:t>Probe</a:t>
            </a:r>
            <a:endParaRPr lang="en-US" altLang="zh-CN" dirty="0"/>
          </a:p>
          <a:p>
            <a:r>
              <a:rPr lang="zh-CN" altLang="en-US" dirty="0"/>
              <a:t>掌握 </a:t>
            </a:r>
            <a:r>
              <a:rPr lang="en-US" altLang="zh-CN" dirty="0"/>
              <a:t>Reflection</a:t>
            </a:r>
            <a:r>
              <a:rPr lang="zh-CN" altLang="en-US" dirty="0"/>
              <a:t> </a:t>
            </a:r>
            <a:r>
              <a:rPr lang="en-US" altLang="zh-CN" dirty="0"/>
              <a:t>Probe</a:t>
            </a:r>
            <a:endParaRPr lang="zh-CN" alt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-27384"/>
            <a:ext cx="7772400" cy="1143000"/>
          </a:xfrm>
        </p:spPr>
        <p:txBody>
          <a:bodyPr/>
          <a:lstStyle/>
          <a:p>
            <a:r>
              <a:rPr lang="zh-CN" altLang="en-US" dirty="0"/>
              <a:t>实验条件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914400" y="1145778"/>
            <a:ext cx="7772400" cy="4572000"/>
          </a:xfrm>
        </p:spPr>
        <p:txBody>
          <a:bodyPr/>
          <a:lstStyle/>
          <a:p>
            <a:r>
              <a:rPr lang="zh-CN" altLang="en-US" dirty="0"/>
              <a:t>操作系统</a:t>
            </a:r>
            <a:endParaRPr lang="en-US" altLang="zh-CN" dirty="0"/>
          </a:p>
          <a:p>
            <a:pPr lvl="1"/>
            <a:r>
              <a:rPr lang="en-US" altLang="zh-CN" dirty="0"/>
              <a:t>Windows 10</a:t>
            </a:r>
            <a:endParaRPr lang="en-US" altLang="zh-CN" dirty="0"/>
          </a:p>
          <a:p>
            <a:r>
              <a:rPr lang="en-US" altLang="zh-CN" dirty="0"/>
              <a:t>Unity 3D</a:t>
            </a:r>
            <a:endParaRPr lang="en-US" altLang="zh-CN" dirty="0"/>
          </a:p>
          <a:p>
            <a:pPr lvl="1"/>
            <a:r>
              <a:rPr lang="en-US" altLang="zh-CN" dirty="0">
                <a:hlinkClick r:id="rId1"/>
              </a:rPr>
              <a:t>http://unity.com/</a:t>
            </a:r>
            <a:endParaRPr lang="en-US" altLang="zh-CN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-27384"/>
            <a:ext cx="7772400" cy="1143000"/>
          </a:xfrm>
        </p:spPr>
        <p:txBody>
          <a:bodyPr/>
          <a:lstStyle/>
          <a:p>
            <a:r>
              <a:rPr lang="zh-CN" altLang="en-US" dirty="0"/>
              <a:t>背景知识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914400" y="1145778"/>
            <a:ext cx="7772400" cy="4572000"/>
          </a:xfrm>
        </p:spPr>
        <p:txBody>
          <a:bodyPr/>
          <a:lstStyle/>
          <a:p>
            <a:r>
              <a:rPr lang="en-US" altLang="zh-CN" dirty="0">
                <a:hlinkClick r:id="rId1"/>
              </a:rPr>
              <a:t>https://docs.unity3d.com/2021.2/Documentation/Manual/</a:t>
            </a:r>
            <a:r>
              <a:rPr lang="en-US" altLang="zh-CN" dirty="0" err="1">
                <a:hlinkClick r:id="rId1"/>
              </a:rPr>
              <a:t>LightingOverview.html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606"/>
          <a:stretch>
            <a:fillRect/>
          </a:stretch>
        </p:blipFill>
        <p:spPr>
          <a:xfrm>
            <a:off x="143508" y="1988840"/>
            <a:ext cx="8856984" cy="468052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-27384"/>
            <a:ext cx="7772400" cy="1143000"/>
          </a:xfrm>
        </p:spPr>
        <p:txBody>
          <a:bodyPr/>
          <a:lstStyle/>
          <a:p>
            <a:r>
              <a:rPr lang="zh-CN" altLang="en-US" dirty="0"/>
              <a:t>背景知识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914400" y="1124744"/>
            <a:ext cx="7772400" cy="4572000"/>
          </a:xfrm>
        </p:spPr>
        <p:txBody>
          <a:bodyPr/>
          <a:lstStyle/>
          <a:p>
            <a:r>
              <a:rPr lang="en-US" altLang="zh-CN" dirty="0" err="1"/>
              <a:t>Lightmap</a:t>
            </a:r>
            <a:endParaRPr lang="en-US" altLang="zh-CN" dirty="0"/>
          </a:p>
          <a:p>
            <a:pPr lvl="1"/>
            <a:r>
              <a:rPr lang="zh-CN" altLang="en-US" dirty="0"/>
              <a:t>将场景中的灯光与物体产生的光照与阴影信息烘焙在一张或者多张</a:t>
            </a:r>
            <a:r>
              <a:rPr lang="en-US" altLang="zh-CN" dirty="0" err="1"/>
              <a:t>Lightmap</a:t>
            </a:r>
            <a:r>
              <a:rPr lang="zh-CN" altLang="en-US" dirty="0"/>
              <a:t>贴图中</a:t>
            </a:r>
            <a:endParaRPr lang="en-US" altLang="zh-CN" dirty="0"/>
          </a:p>
          <a:p>
            <a:pPr lvl="2"/>
            <a:r>
              <a:rPr lang="zh-CN" altLang="en-US" dirty="0"/>
              <a:t>这些物体不参与实时光照计算，从而减少了大量的性能开销，缺点在于</a:t>
            </a:r>
            <a:endParaRPr lang="en-US" altLang="zh-CN" dirty="0"/>
          </a:p>
          <a:p>
            <a:pPr lvl="2"/>
            <a:r>
              <a:rPr lang="zh-CN" altLang="en-US" dirty="0"/>
              <a:t>参与烘焙计算的对象在游戏过程中不能发生移动</a:t>
            </a:r>
            <a:endParaRPr lang="en-US" altLang="zh-CN" dirty="0"/>
          </a:p>
          <a:p>
            <a:pPr lvl="1"/>
            <a:r>
              <a:rPr lang="zh-CN" altLang="en-US" dirty="0"/>
              <a:t>游戏中的物体常分为两类</a:t>
            </a:r>
            <a:endParaRPr lang="en-US" altLang="zh-CN" dirty="0"/>
          </a:p>
          <a:p>
            <a:pPr lvl="2"/>
            <a:r>
              <a:rPr lang="zh-CN" altLang="en-US" dirty="0"/>
              <a:t>可发生位移变化的，实时光照计算</a:t>
            </a:r>
            <a:endParaRPr lang="en-US" altLang="zh-CN" dirty="0"/>
          </a:p>
          <a:p>
            <a:pPr lvl="2"/>
            <a:r>
              <a:rPr lang="zh-CN" altLang="en-US" dirty="0"/>
              <a:t>不可发生位移变化的，预先烘焙</a:t>
            </a:r>
            <a:r>
              <a:rPr lang="en-US" altLang="zh-CN" dirty="0" err="1"/>
              <a:t>Lightmap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-27384"/>
            <a:ext cx="7772400" cy="1143000"/>
          </a:xfrm>
        </p:spPr>
        <p:txBody>
          <a:bodyPr/>
          <a:lstStyle/>
          <a:p>
            <a:r>
              <a:rPr lang="zh-CN" altLang="en-US" dirty="0"/>
              <a:t>背景知识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914400" y="1124744"/>
            <a:ext cx="7772400" cy="4572000"/>
          </a:xfrm>
        </p:spPr>
        <p:txBody>
          <a:bodyPr/>
          <a:lstStyle/>
          <a:p>
            <a:r>
              <a:rPr lang="en-US" altLang="zh-CN" dirty="0" err="1"/>
              <a:t>Lightmap</a:t>
            </a:r>
            <a:endParaRPr lang="en-US" altLang="zh-CN" dirty="0"/>
          </a:p>
          <a:p>
            <a:pPr lvl="1"/>
            <a:r>
              <a:rPr lang="zh-CN" altLang="en-US" dirty="0"/>
              <a:t>对静止光源进行烘焙设置</a:t>
            </a:r>
            <a:endParaRPr lang="en-US" altLang="zh-CN" dirty="0"/>
          </a:p>
          <a:p>
            <a:pPr lvl="2"/>
            <a:r>
              <a:rPr lang="zh-CN" altLang="en-US" dirty="0"/>
              <a:t>将光源设置内</a:t>
            </a:r>
            <a:r>
              <a:rPr lang="en-US" altLang="zh-CN" dirty="0"/>
              <a:t>Mode</a:t>
            </a:r>
            <a:r>
              <a:rPr lang="zh-CN" altLang="en-US" dirty="0"/>
              <a:t>字段设置为</a:t>
            </a:r>
            <a:r>
              <a:rPr lang="en-US" altLang="zh-CN" dirty="0"/>
              <a:t>Baked</a:t>
            </a:r>
            <a:endParaRPr lang="en-US" altLang="zh-CN" dirty="0"/>
          </a:p>
          <a:p>
            <a:pPr lvl="2"/>
            <a:r>
              <a:rPr lang="zh-CN" altLang="en-US" dirty="0"/>
              <a:t>勾选右上角</a:t>
            </a:r>
            <a:r>
              <a:rPr lang="en-US" altLang="zh-CN" dirty="0"/>
              <a:t>Static</a:t>
            </a:r>
            <a:r>
              <a:rPr lang="zh-CN" altLang="en-US" dirty="0"/>
              <a:t>复选框</a:t>
            </a:r>
            <a:endParaRPr lang="en-US" altLang="zh-CN" dirty="0"/>
          </a:p>
          <a:p>
            <a:pPr lvl="2"/>
            <a:r>
              <a:rPr lang="zh-CN" altLang="en-US" dirty="0"/>
              <a:t>被光照射的静止物体勾选</a:t>
            </a:r>
            <a:r>
              <a:rPr lang="en-US" altLang="zh-CN" dirty="0"/>
              <a:t>Static</a:t>
            </a:r>
            <a:r>
              <a:rPr lang="zh-CN" altLang="en-US" dirty="0"/>
              <a:t>复选框</a:t>
            </a:r>
            <a:endParaRPr lang="en-US" altLang="zh-CN" dirty="0"/>
          </a:p>
          <a:p>
            <a:pPr lvl="1"/>
            <a:endParaRPr lang="en-US" altLang="zh-CN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728" y="3140968"/>
            <a:ext cx="4305464" cy="352347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-27384"/>
            <a:ext cx="7772400" cy="1143000"/>
          </a:xfrm>
        </p:spPr>
        <p:txBody>
          <a:bodyPr/>
          <a:lstStyle/>
          <a:p>
            <a:r>
              <a:rPr lang="zh-CN" altLang="en-US" dirty="0"/>
              <a:t>背景知识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914400" y="1124744"/>
            <a:ext cx="7772400" cy="4572000"/>
          </a:xfrm>
        </p:spPr>
        <p:txBody>
          <a:bodyPr/>
          <a:lstStyle/>
          <a:p>
            <a:r>
              <a:rPr lang="en-US" altLang="zh-CN" dirty="0" err="1"/>
              <a:t>Lightmap</a:t>
            </a:r>
            <a:endParaRPr lang="en-US" altLang="zh-CN" dirty="0"/>
          </a:p>
          <a:p>
            <a:pPr lvl="1"/>
            <a:r>
              <a:rPr lang="en-US" altLang="zh-CN" dirty="0"/>
              <a:t>Lighting</a:t>
            </a:r>
            <a:r>
              <a:rPr lang="zh-CN" altLang="en-US" dirty="0"/>
              <a:t>窗口进行烘焙</a:t>
            </a:r>
            <a:endParaRPr lang="en-US" altLang="zh-CN" dirty="0"/>
          </a:p>
          <a:p>
            <a:pPr lvl="2"/>
            <a:r>
              <a:rPr lang="en-US" altLang="zh-CN" dirty="0"/>
              <a:t>Window</a:t>
            </a:r>
            <a:r>
              <a:rPr lang="zh-CN" altLang="en-US" dirty="0"/>
              <a:t> </a:t>
            </a:r>
            <a:r>
              <a:rPr lang="en-US" altLang="zh-CN" dirty="0"/>
              <a:t>&gt;Rendering</a:t>
            </a:r>
            <a:r>
              <a:rPr lang="zh-CN" altLang="en-US" dirty="0"/>
              <a:t> </a:t>
            </a:r>
            <a:r>
              <a:rPr lang="en-US" altLang="zh-CN" dirty="0"/>
              <a:t>&gt;Lighting</a:t>
            </a:r>
            <a:r>
              <a:rPr lang="zh-CN" altLang="en-US" dirty="0"/>
              <a:t> </a:t>
            </a:r>
            <a:r>
              <a:rPr lang="en-US" altLang="zh-CN" dirty="0"/>
              <a:t>&gt;</a:t>
            </a:r>
            <a:r>
              <a:rPr lang="zh-CN" altLang="en-US" dirty="0"/>
              <a:t> </a:t>
            </a:r>
            <a:r>
              <a:rPr lang="en-US" altLang="zh-CN" dirty="0"/>
              <a:t>New Lighting Settings</a:t>
            </a:r>
            <a:endParaRPr lang="en-US" altLang="zh-CN" dirty="0"/>
          </a:p>
          <a:p>
            <a:pPr lvl="2"/>
            <a:r>
              <a:rPr lang="zh-CN" altLang="en-US" dirty="0"/>
              <a:t>设置完参数后单击右下角</a:t>
            </a:r>
            <a:r>
              <a:rPr lang="en-US" altLang="zh-CN" dirty="0"/>
              <a:t>Generate Lighting</a:t>
            </a:r>
            <a:r>
              <a:rPr lang="zh-CN" altLang="en-US" dirty="0"/>
              <a:t>开始烘焙。</a:t>
            </a:r>
            <a:endParaRPr lang="en-US" altLang="zh-CN" dirty="0"/>
          </a:p>
          <a:p>
            <a:pPr lvl="2"/>
            <a:r>
              <a:rPr lang="zh-CN" altLang="en-US" dirty="0"/>
              <a:t>如果选中左边</a:t>
            </a:r>
            <a:r>
              <a:rPr lang="en-US" altLang="zh-CN" dirty="0"/>
              <a:t>Auto Generate</a:t>
            </a:r>
            <a:r>
              <a:rPr lang="zh-CN" altLang="en-US" dirty="0"/>
              <a:t>将会自动烘焙，但场景元素多会卡顿，不建议开启</a:t>
            </a:r>
            <a:endParaRPr lang="en-US" altLang="zh-CN" dirty="0"/>
          </a:p>
          <a:p>
            <a:pPr lvl="1"/>
            <a:endParaRPr lang="en-US" altLang="zh-CN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972" y="3356992"/>
            <a:ext cx="8717516" cy="331236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-27384"/>
            <a:ext cx="7772400" cy="1143000"/>
          </a:xfrm>
        </p:spPr>
        <p:txBody>
          <a:bodyPr/>
          <a:lstStyle/>
          <a:p>
            <a:r>
              <a:rPr lang="zh-CN" altLang="en-US" dirty="0"/>
              <a:t>背景知识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914400" y="1124744"/>
            <a:ext cx="7772400" cy="4572000"/>
          </a:xfrm>
        </p:spPr>
        <p:txBody>
          <a:bodyPr/>
          <a:lstStyle/>
          <a:p>
            <a:r>
              <a:rPr lang="en-US" altLang="zh-CN" dirty="0" err="1"/>
              <a:t>Lightmap</a:t>
            </a:r>
            <a:endParaRPr lang="en-US" altLang="zh-CN" dirty="0"/>
          </a:p>
          <a:p>
            <a:pPr lvl="1"/>
            <a:r>
              <a:rPr lang="zh-CN" altLang="en-US" dirty="0"/>
              <a:t>实时光和烘焙光共存</a:t>
            </a:r>
            <a:endParaRPr lang="en-US" altLang="zh-CN" dirty="0"/>
          </a:p>
          <a:p>
            <a:pPr lvl="2"/>
            <a:r>
              <a:rPr lang="zh-CN" altLang="en-US" dirty="0"/>
              <a:t>少部分物体确实需要实时光，如控制主角移动，需要动态产生光照和阴影信息，可以在</a:t>
            </a:r>
            <a:r>
              <a:rPr lang="en-US" altLang="zh-CN" dirty="0"/>
              <a:t>Mixed Lighting</a:t>
            </a:r>
            <a:r>
              <a:rPr lang="zh-CN" altLang="en-US" dirty="0"/>
              <a:t>设置混合方式</a:t>
            </a:r>
            <a:endParaRPr lang="en-US" altLang="zh-CN" dirty="0"/>
          </a:p>
          <a:p>
            <a:pPr lvl="2"/>
            <a:endParaRPr lang="en-US" altLang="zh-CN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242" y="2996952"/>
            <a:ext cx="8717515" cy="3326800"/>
          </a:xfrm>
          <a:prstGeom prst="rect">
            <a:avLst/>
          </a:prstGeom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平衡">
  <a:themeElements>
    <a:clrScheme name="平衡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平衡">
      <a:majorFont>
        <a:latin typeface="Franklin Gothic Book"/>
        <a:ea typeface=""/>
        <a:cs typeface=""/>
        <a:font script="Grek" typeface="Calibri"/>
        <a:font script="Cyrl" typeface="Calibri"/>
        <a:font script="Jpan" typeface="HGｺﾞｼｯｸM"/>
        <a:font script="Hang" typeface="바탕"/>
        <a:font script="Hans" typeface="幼圆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Perpetua"/>
        <a:ea typeface=""/>
        <a:cs typeface=""/>
        <a:font script="Grek" typeface="Cambria"/>
        <a:font script="Cyrl" typeface="Cambria"/>
        <a:font script="Jpan" typeface="HG創英ﾌﾟﾚｾﾞﾝｽEB"/>
        <a:font script="Hang" typeface="맑은 고딕"/>
        <a:font script="Hans" typeface="宋体"/>
        <a:font script="Hant" typeface="新細明體"/>
        <a:font script="Arab" typeface="Times New Roman"/>
        <a:font script="Hebr" typeface="Aharoni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平衡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tint val="30000"/>
                <a:satMod val="300000"/>
              </a:schemeClr>
              <a:schemeClr val="phClr">
                <a:tint val="40000"/>
                <a:satMod val="200000"/>
              </a:schemeClr>
            </a:duotone>
          </a:blip>
          <a:tile tx="0" ty="0" sx="70000" sy="70000" flip="none" algn="ctr"/>
        </a:blipFill>
        <a:blipFill>
          <a:blip xmlns:r="http://schemas.openxmlformats.org/officeDocument/2006/relationships" r:embed="rId1">
            <a:duotone>
              <a:schemeClr val="phClr">
                <a:shade val="22000"/>
                <a:satMod val="160000"/>
              </a:schemeClr>
              <a:schemeClr val="phClr">
                <a:shade val="45000"/>
                <a:satMod val="100000"/>
              </a:schemeClr>
            </a:duotone>
          </a:blip>
          <a:tile tx="0" ty="0" sx="65000" sy="65000" flip="none" algn="ctr"/>
        </a:blip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50800" dir="5400000" algn="t" rotWithShape="0">
              <a:srgbClr val="000000">
                <a:alpha val="60000"/>
              </a:srgbClr>
            </a:outerShdw>
          </a:effectLst>
          <a:scene3d>
            <a:camera prst="isometricBottomUp" fov="0">
              <a:rot lat="0" lon="0" rev="0"/>
            </a:camera>
            <a:lightRig rig="soft" dir="b">
              <a:rot lat="0" lon="0" rev="9000000"/>
            </a:lightRig>
          </a:scene3d>
          <a:sp3d contourW="35000" prstMaterial="matte">
            <a:bevelT w="4500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65000"/>
              </a:schemeClr>
            </a:gs>
            <a:gs pos="50000">
              <a:schemeClr val="phClr">
                <a:shade val="80000"/>
                <a:satMod val="155000"/>
              </a:schemeClr>
            </a:gs>
            <a:gs pos="100000">
              <a:schemeClr val="phClr">
                <a:tint val="95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tint val="95000"/>
                <a:satMod val="200000"/>
              </a:schemeClr>
              <a:schemeClr val="phClr">
                <a:shade val="80000"/>
                <a:satMod val="100000"/>
              </a:schemeClr>
            </a:duotone>
          </a:blip>
          <a:tile tx="0" ty="0" sx="55000" sy="55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Equity</Template>
  <TotalTime>0</TotalTime>
  <Words>2301</Words>
  <Application>WPS 演示</Application>
  <PresentationFormat>全屏显示(4:3)</PresentationFormat>
  <Paragraphs>186</Paragraphs>
  <Slides>25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6" baseType="lpstr">
      <vt:lpstr>Arial</vt:lpstr>
      <vt:lpstr>宋体</vt:lpstr>
      <vt:lpstr>Wingdings</vt:lpstr>
      <vt:lpstr>Wingdings 2</vt:lpstr>
      <vt:lpstr>Perpetua</vt:lpstr>
      <vt:lpstr>幼圆</vt:lpstr>
      <vt:lpstr>Franklin Gothic Book</vt:lpstr>
      <vt:lpstr>微软雅黑</vt:lpstr>
      <vt:lpstr>Arial Unicode MS</vt:lpstr>
      <vt:lpstr>Calibri</vt:lpstr>
      <vt:lpstr>平衡</vt:lpstr>
      <vt:lpstr>游戏设计导论</vt:lpstr>
      <vt:lpstr>实验九</vt:lpstr>
      <vt:lpstr>实验目的</vt:lpstr>
      <vt:lpstr>实验条件</vt:lpstr>
      <vt:lpstr>背景知识</vt:lpstr>
      <vt:lpstr>背景知识</vt:lpstr>
      <vt:lpstr>背景知识</vt:lpstr>
      <vt:lpstr>背景知识</vt:lpstr>
      <vt:lpstr>背景知识</vt:lpstr>
      <vt:lpstr>背景知识</vt:lpstr>
      <vt:lpstr>背景知识</vt:lpstr>
      <vt:lpstr>背景知识</vt:lpstr>
      <vt:lpstr>背景知识</vt:lpstr>
      <vt:lpstr>背景知识</vt:lpstr>
      <vt:lpstr>背景知识</vt:lpstr>
      <vt:lpstr>背景知识</vt:lpstr>
      <vt:lpstr>背景知识</vt:lpstr>
      <vt:lpstr>背景知识</vt:lpstr>
      <vt:lpstr>背景知识</vt:lpstr>
      <vt:lpstr>背景知识</vt:lpstr>
      <vt:lpstr>背景知识</vt:lpstr>
      <vt:lpstr>背景知识</vt:lpstr>
      <vt:lpstr>背景知识</vt:lpstr>
      <vt:lpstr>实验内容</vt:lpstr>
      <vt:lpstr>提交事项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游戏设计与程序开发</dc:title>
  <dc:creator/>
  <cp:lastModifiedBy>WPS_1601472217</cp:lastModifiedBy>
  <cp:revision>432</cp:revision>
  <dcterms:created xsi:type="dcterms:W3CDTF">2025-07-05T09:59:30Z</dcterms:created>
  <dcterms:modified xsi:type="dcterms:W3CDTF">2025-07-05T09:59:51Z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7D51CCDFEBD340A082D92BE004F30F23_12</vt:lpwstr>
  </property>
  <property fmtid="{D5CDD505-2E9C-101B-9397-08002B2CF9AE}" pid="3" name="KSOProductBuildVer">
    <vt:lpwstr>2052-12.1.0.21915</vt:lpwstr>
  </property>
</Properties>
</file>